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700" r:id="rId1"/>
  </p:sldMasterIdLst>
  <p:notesMasterIdLst>
    <p:notesMasterId r:id="rId32"/>
  </p:notesMasterIdLst>
  <p:sldIdLst>
    <p:sldId id="260" r:id="rId2"/>
    <p:sldId id="498" r:id="rId3"/>
    <p:sldId id="499" r:id="rId4"/>
    <p:sldId id="500" r:id="rId5"/>
    <p:sldId id="501" r:id="rId6"/>
    <p:sldId id="502" r:id="rId7"/>
    <p:sldId id="503" r:id="rId8"/>
    <p:sldId id="504" r:id="rId9"/>
    <p:sldId id="506" r:id="rId10"/>
    <p:sldId id="507" r:id="rId11"/>
    <p:sldId id="508" r:id="rId12"/>
    <p:sldId id="509" r:id="rId13"/>
    <p:sldId id="510" r:id="rId14"/>
    <p:sldId id="511" r:id="rId15"/>
    <p:sldId id="512" r:id="rId16"/>
    <p:sldId id="513" r:id="rId17"/>
    <p:sldId id="514" r:id="rId18"/>
    <p:sldId id="515" r:id="rId19"/>
    <p:sldId id="518" r:id="rId20"/>
    <p:sldId id="520" r:id="rId21"/>
    <p:sldId id="516" r:id="rId22"/>
    <p:sldId id="519" r:id="rId23"/>
    <p:sldId id="517" r:id="rId24"/>
    <p:sldId id="521" r:id="rId25"/>
    <p:sldId id="522" r:id="rId26"/>
    <p:sldId id="523" r:id="rId27"/>
    <p:sldId id="524" r:id="rId28"/>
    <p:sldId id="525" r:id="rId29"/>
    <p:sldId id="302" r:id="rId30"/>
    <p:sldId id="505" r:id="rId31"/>
  </p:sldIdLst>
  <p:sldSz cx="9144000" cy="5143500" type="screen16x9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38958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7791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16874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55832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1947908" algn="l" defTabSz="779163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337489" algn="l" defTabSz="779163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2727071" algn="l" defTabSz="779163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116652" algn="l" defTabSz="779163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C9DBFF"/>
    <a:srgbClr val="B7D4FF"/>
    <a:srgbClr val="FFF2BD"/>
    <a:srgbClr val="FFEDA3"/>
    <a:srgbClr val="8FC7FF"/>
    <a:srgbClr val="97E4FF"/>
    <a:srgbClr val="5D9FFF"/>
    <a:srgbClr val="FFE579"/>
    <a:srgbClr val="FFD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96FCF8-429C-41F8-AD5F-D775F6E04DE4}" v="4" dt="2021-07-26T14:44:17.0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81" autoAdjust="0"/>
    <p:restoredTop sz="94576" autoAdjust="0"/>
  </p:normalViewPr>
  <p:slideViewPr>
    <p:cSldViewPr>
      <p:cViewPr varScale="1">
        <p:scale>
          <a:sx n="146" d="100"/>
          <a:sy n="146" d="100"/>
        </p:scale>
        <p:origin x="618" y="1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86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7C680882-5D7D-45A9-B0D8-7C13C25E68E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35530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023" kern="1200">
        <a:solidFill>
          <a:schemeClr val="tx1"/>
        </a:solidFill>
        <a:latin typeface="Arial" charset="0"/>
        <a:ea typeface="+mn-ea"/>
        <a:cs typeface="+mn-cs"/>
      </a:defRPr>
    </a:lvl1pPr>
    <a:lvl2pPr marL="389582" algn="l" rtl="0" eaLnBrk="0" fontAlgn="base" hangingPunct="0">
      <a:spcBef>
        <a:spcPct val="30000"/>
      </a:spcBef>
      <a:spcAft>
        <a:spcPct val="0"/>
      </a:spcAft>
      <a:defRPr sz="1023" kern="1200">
        <a:solidFill>
          <a:schemeClr val="tx1"/>
        </a:solidFill>
        <a:latin typeface="Arial" charset="0"/>
        <a:ea typeface="+mn-ea"/>
        <a:cs typeface="+mn-cs"/>
      </a:defRPr>
    </a:lvl2pPr>
    <a:lvl3pPr marL="779163" algn="l" rtl="0" eaLnBrk="0" fontAlgn="base" hangingPunct="0">
      <a:spcBef>
        <a:spcPct val="30000"/>
      </a:spcBef>
      <a:spcAft>
        <a:spcPct val="0"/>
      </a:spcAft>
      <a:defRPr sz="1023" kern="1200">
        <a:solidFill>
          <a:schemeClr val="tx1"/>
        </a:solidFill>
        <a:latin typeface="Arial" charset="0"/>
        <a:ea typeface="+mn-ea"/>
        <a:cs typeface="+mn-cs"/>
      </a:defRPr>
    </a:lvl3pPr>
    <a:lvl4pPr marL="1168745" algn="l" rtl="0" eaLnBrk="0" fontAlgn="base" hangingPunct="0">
      <a:spcBef>
        <a:spcPct val="30000"/>
      </a:spcBef>
      <a:spcAft>
        <a:spcPct val="0"/>
      </a:spcAft>
      <a:defRPr sz="1023" kern="1200">
        <a:solidFill>
          <a:schemeClr val="tx1"/>
        </a:solidFill>
        <a:latin typeface="Arial" charset="0"/>
        <a:ea typeface="+mn-ea"/>
        <a:cs typeface="+mn-cs"/>
      </a:defRPr>
    </a:lvl4pPr>
    <a:lvl5pPr marL="1558326" algn="l" rtl="0" eaLnBrk="0" fontAlgn="base" hangingPunct="0">
      <a:spcBef>
        <a:spcPct val="30000"/>
      </a:spcBef>
      <a:spcAft>
        <a:spcPct val="0"/>
      </a:spcAft>
      <a:defRPr sz="1023" kern="1200">
        <a:solidFill>
          <a:schemeClr val="tx1"/>
        </a:solidFill>
        <a:latin typeface="Arial" charset="0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DA048D-BC9E-420A-9E19-C3FB18E7A779}" type="slidenum">
              <a:rPr lang="ru-RU" smtClean="0"/>
              <a:pPr/>
              <a:t>1</a:t>
            </a:fld>
            <a:endParaRPr lang="ru-RU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0379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F74FE7-CF99-4916-B10D-F64EAC0EB5CE}" type="slidenum">
              <a:rPr lang="ru-RU" smtClean="0"/>
              <a:pPr/>
              <a:t>29</a:t>
            </a:fld>
            <a:endParaRPr lang="ru-RU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2270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75848E85-F01A-4962-ABF0-A7219BA4D0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083918"/>
            <a:ext cx="1018664" cy="98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0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685800" y="1597832"/>
            <a:ext cx="7772400" cy="1102519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2291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14650"/>
            <a:ext cx="6400800" cy="987574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ru-RU"/>
              <a:t>Образец подзаголовка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F7042B2-665E-45FF-9DC9-ADE29D317D6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19" y="4083918"/>
            <a:ext cx="1311406" cy="9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85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9"/>
          <p:cNvSpPr>
            <a:spLocks noChangeShapeType="1"/>
          </p:cNvSpPr>
          <p:nvPr/>
        </p:nvSpPr>
        <p:spPr bwMode="auto">
          <a:xfrm>
            <a:off x="898525" y="4786313"/>
            <a:ext cx="8064500" cy="0"/>
          </a:xfrm>
          <a:prstGeom prst="line">
            <a:avLst/>
          </a:prstGeom>
          <a:noFill/>
          <a:ln w="38100">
            <a:solidFill>
              <a:srgbClr val="0969CD"/>
            </a:solidFill>
            <a:round/>
            <a:headEnd/>
            <a:tailEnd/>
          </a:ln>
          <a:effectLst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n-lt"/>
              <a:cs typeface="Arial" pitchFamily="34" charset="0"/>
            </a:endParaRPr>
          </a:p>
        </p:txBody>
      </p:sp>
      <p:sp>
        <p:nvSpPr>
          <p:cNvPr id="5" name="Line 12"/>
          <p:cNvSpPr>
            <a:spLocks noChangeShapeType="1"/>
          </p:cNvSpPr>
          <p:nvPr/>
        </p:nvSpPr>
        <p:spPr bwMode="auto">
          <a:xfrm>
            <a:off x="122240" y="720329"/>
            <a:ext cx="8713787" cy="0"/>
          </a:xfrm>
          <a:prstGeom prst="line">
            <a:avLst/>
          </a:prstGeom>
          <a:noFill/>
          <a:ln w="38100">
            <a:solidFill>
              <a:srgbClr val="0969CD"/>
            </a:solidFill>
            <a:round/>
            <a:headEnd/>
            <a:tailEnd/>
          </a:ln>
          <a:effectLst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n-lt"/>
              <a:cs typeface="Arial" pitchFamily="34" charset="0"/>
            </a:endParaRPr>
          </a:p>
        </p:txBody>
      </p:sp>
      <p:sp>
        <p:nvSpPr>
          <p:cNvPr id="6" name="Line 13"/>
          <p:cNvSpPr>
            <a:spLocks noChangeShapeType="1"/>
          </p:cNvSpPr>
          <p:nvPr/>
        </p:nvSpPr>
        <p:spPr bwMode="auto">
          <a:xfrm>
            <a:off x="122238" y="82154"/>
            <a:ext cx="0" cy="647700"/>
          </a:xfrm>
          <a:prstGeom prst="line">
            <a:avLst/>
          </a:prstGeom>
          <a:noFill/>
          <a:ln w="38100">
            <a:solidFill>
              <a:srgbClr val="0969CD"/>
            </a:solidFill>
            <a:round/>
            <a:headEnd/>
            <a:tailEnd/>
          </a:ln>
          <a:effectLst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n-lt"/>
              <a:cs typeface="Arial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1650"/>
            </a:lvl2pPr>
            <a:lvl4pPr>
              <a:defRPr sz="1350"/>
            </a:lvl4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14395" y="4806554"/>
            <a:ext cx="1893887" cy="336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75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N. Novgorod, 2024</a:t>
            </a:r>
            <a:endParaRPr lang="ru-RU" dirty="0"/>
          </a:p>
        </p:txBody>
      </p:sp>
      <p:sp>
        <p:nvSpPr>
          <p:cNvPr id="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76543" y="4806554"/>
            <a:ext cx="5318125" cy="336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75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 dirty="0"/>
              <a:t>Programming for AI-accelerators: Basics &amp; Architectures</a:t>
            </a:r>
            <a:endParaRPr lang="ru-RU" dirty="0"/>
          </a:p>
        </p:txBody>
      </p:sp>
      <p:sp>
        <p:nvSpPr>
          <p:cNvPr id="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62930" y="4806554"/>
            <a:ext cx="863600" cy="336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‹#›</a:t>
            </a:fld>
            <a:r>
              <a:rPr lang="en-US" dirty="0"/>
              <a:t>/30</a:t>
            </a:r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00" y="4608000"/>
            <a:ext cx="535400" cy="48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46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9"/>
          <p:cNvSpPr>
            <a:spLocks noChangeShapeType="1"/>
          </p:cNvSpPr>
          <p:nvPr/>
        </p:nvSpPr>
        <p:spPr bwMode="auto">
          <a:xfrm>
            <a:off x="898525" y="4786313"/>
            <a:ext cx="8064500" cy="0"/>
          </a:xfrm>
          <a:prstGeom prst="line">
            <a:avLst/>
          </a:prstGeom>
          <a:noFill/>
          <a:ln w="38100">
            <a:solidFill>
              <a:srgbClr val="0969CD"/>
            </a:solidFill>
            <a:round/>
            <a:headEnd/>
            <a:tailEnd/>
          </a:ln>
          <a:effectLst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n-lt"/>
              <a:cs typeface="Arial" pitchFamily="34" charset="0"/>
            </a:endParaRPr>
          </a:p>
        </p:txBody>
      </p:sp>
      <p:sp>
        <p:nvSpPr>
          <p:cNvPr id="5" name="Line 12"/>
          <p:cNvSpPr>
            <a:spLocks noChangeShapeType="1"/>
          </p:cNvSpPr>
          <p:nvPr/>
        </p:nvSpPr>
        <p:spPr bwMode="auto">
          <a:xfrm>
            <a:off x="122240" y="720329"/>
            <a:ext cx="8713787" cy="0"/>
          </a:xfrm>
          <a:prstGeom prst="line">
            <a:avLst/>
          </a:prstGeom>
          <a:noFill/>
          <a:ln w="38100">
            <a:solidFill>
              <a:srgbClr val="0969CD"/>
            </a:solidFill>
            <a:round/>
            <a:headEnd/>
            <a:tailEnd/>
          </a:ln>
          <a:effectLst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n-lt"/>
              <a:cs typeface="Arial" pitchFamily="34" charset="0"/>
            </a:endParaRPr>
          </a:p>
        </p:txBody>
      </p:sp>
      <p:sp>
        <p:nvSpPr>
          <p:cNvPr id="6" name="Line 13"/>
          <p:cNvSpPr>
            <a:spLocks noChangeShapeType="1"/>
          </p:cNvSpPr>
          <p:nvPr/>
        </p:nvSpPr>
        <p:spPr bwMode="auto">
          <a:xfrm>
            <a:off x="122238" y="82154"/>
            <a:ext cx="0" cy="647700"/>
          </a:xfrm>
          <a:prstGeom prst="line">
            <a:avLst/>
          </a:prstGeom>
          <a:noFill/>
          <a:ln w="38100">
            <a:solidFill>
              <a:srgbClr val="0969CD"/>
            </a:solidFill>
            <a:round/>
            <a:headEnd/>
            <a:tailEnd/>
          </a:ln>
          <a:effectLst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n-lt"/>
              <a:cs typeface="Arial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2427734"/>
            <a:ext cx="8426198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84A67C-33BD-4A59-9EAE-678C8C03CEA8}" type="slidenum">
              <a:rPr lang="ru-RU" smtClean="0"/>
              <a:pPr>
                <a:defRPr/>
              </a:pPr>
              <a:t>‹#›</a:t>
            </a:fld>
            <a:r>
              <a:rPr lang="en-US" dirty="0"/>
              <a:t>/30</a:t>
            </a:r>
            <a:endParaRPr lang="ru-RU" dirty="0"/>
          </a:p>
        </p:txBody>
      </p:sp>
      <p:sp>
        <p:nvSpPr>
          <p:cNvPr id="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14395" y="4806554"/>
            <a:ext cx="1893887" cy="336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75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N. Novgorod, 2024</a:t>
            </a:r>
            <a:endParaRPr lang="ru-RU" dirty="0"/>
          </a:p>
        </p:txBody>
      </p:sp>
      <p:sp>
        <p:nvSpPr>
          <p:cNvPr id="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76543" y="4806554"/>
            <a:ext cx="5318125" cy="336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75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 dirty="0"/>
              <a:t>Programming for AI-accelerators: Basics &amp; Architectures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00" y="4608000"/>
            <a:ext cx="535400" cy="48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34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2415" y="155974"/>
            <a:ext cx="8737750" cy="421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Введение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9777" y="803660"/>
            <a:ext cx="8770388" cy="3911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14394" y="4806554"/>
            <a:ext cx="1893887" cy="336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75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N. Novgorod, 2024</a:t>
            </a:r>
            <a:endParaRPr lang="ru-RU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76542" y="4806554"/>
            <a:ext cx="5318125" cy="336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75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 dirty="0"/>
              <a:t>Programming for AI-accelerators: Basics &amp; Architectures</a:t>
            </a:r>
            <a:endParaRPr lang="ru-RU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62930" y="4806554"/>
            <a:ext cx="863600" cy="336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‹#›</a:t>
            </a:fld>
            <a:r>
              <a:rPr lang="en-US" dirty="0"/>
              <a:t>/30</a:t>
            </a:r>
            <a:endParaRPr lang="ru-RU" dirty="0"/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898525" y="4786313"/>
            <a:ext cx="8064500" cy="0"/>
          </a:xfrm>
          <a:prstGeom prst="line">
            <a:avLst/>
          </a:prstGeom>
          <a:noFill/>
          <a:ln w="38100">
            <a:solidFill>
              <a:srgbClr val="0969CD"/>
            </a:solidFill>
            <a:round/>
            <a:headEnd/>
            <a:tailEnd/>
          </a:ln>
          <a:effectLst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n-lt"/>
              <a:cs typeface="Arial" pitchFamily="34" charset="0"/>
            </a:endParaRPr>
          </a:p>
        </p:txBody>
      </p:sp>
      <p:sp>
        <p:nvSpPr>
          <p:cNvPr id="1036" name="Line 12"/>
          <p:cNvSpPr>
            <a:spLocks noChangeShapeType="1"/>
          </p:cNvSpPr>
          <p:nvPr/>
        </p:nvSpPr>
        <p:spPr bwMode="auto">
          <a:xfrm>
            <a:off x="122240" y="720329"/>
            <a:ext cx="8713787" cy="0"/>
          </a:xfrm>
          <a:prstGeom prst="line">
            <a:avLst/>
          </a:prstGeom>
          <a:noFill/>
          <a:ln w="38100">
            <a:solidFill>
              <a:srgbClr val="0969CD"/>
            </a:solidFill>
            <a:round/>
            <a:headEnd/>
            <a:tailEnd/>
          </a:ln>
          <a:effectLst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n-lt"/>
              <a:cs typeface="Arial" pitchFamily="34" charset="0"/>
            </a:endParaRPr>
          </a:p>
        </p:txBody>
      </p:sp>
      <p:sp>
        <p:nvSpPr>
          <p:cNvPr id="1037" name="Line 13"/>
          <p:cNvSpPr>
            <a:spLocks noChangeShapeType="1"/>
          </p:cNvSpPr>
          <p:nvPr/>
        </p:nvSpPr>
        <p:spPr bwMode="auto">
          <a:xfrm>
            <a:off x="122238" y="82154"/>
            <a:ext cx="0" cy="647700"/>
          </a:xfrm>
          <a:prstGeom prst="line">
            <a:avLst/>
          </a:prstGeom>
          <a:noFill/>
          <a:ln w="38100">
            <a:solidFill>
              <a:srgbClr val="0969CD"/>
            </a:solidFill>
            <a:round/>
            <a:headEnd/>
            <a:tailEnd/>
          </a:ln>
          <a:effectLst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n-lt"/>
              <a:cs typeface="Arial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6000" y="4608000"/>
            <a:ext cx="535400" cy="48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57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5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50" b="1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50" b="1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50" b="1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50" b="1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342909" algn="l" rtl="0" eaLnBrk="1" fontAlgn="base" hangingPunct="1">
        <a:spcBef>
          <a:spcPct val="0"/>
        </a:spcBef>
        <a:spcAft>
          <a:spcPct val="0"/>
        </a:spcAft>
        <a:defRPr sz="2250" b="1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685817" algn="l" rtl="0" eaLnBrk="1" fontAlgn="base" hangingPunct="1">
        <a:spcBef>
          <a:spcPct val="0"/>
        </a:spcBef>
        <a:spcAft>
          <a:spcPct val="0"/>
        </a:spcAft>
        <a:defRPr sz="2250" b="1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028726" algn="l" rtl="0" eaLnBrk="1" fontAlgn="base" hangingPunct="1">
        <a:spcBef>
          <a:spcPct val="0"/>
        </a:spcBef>
        <a:spcAft>
          <a:spcPct val="0"/>
        </a:spcAft>
        <a:defRPr sz="2250" b="1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371635" algn="l" rtl="0" eaLnBrk="1" fontAlgn="base" hangingPunct="1">
        <a:spcBef>
          <a:spcPct val="0"/>
        </a:spcBef>
        <a:spcAft>
          <a:spcPct val="0"/>
        </a:spcAft>
        <a:defRPr sz="2250" b="1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200030" indent="-200030" algn="l" rtl="0" eaLnBrk="0" fontAlgn="base" hangingPunct="0">
        <a:spcBef>
          <a:spcPct val="20000"/>
        </a:spcBef>
        <a:spcAft>
          <a:spcPct val="0"/>
        </a:spcAft>
        <a:buSzPct val="80000"/>
        <a:buFont typeface="Wingdings" pitchFamily="2" charset="2"/>
        <a:buChar char="q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07204" indent="-207174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cs typeface="+mn-cs"/>
        </a:defRPr>
      </a:lvl2pPr>
      <a:lvl3pPr marL="607234" indent="-200030" algn="l" rtl="0" eaLnBrk="0" fontAlgn="base" hangingPunct="0">
        <a:spcBef>
          <a:spcPct val="20000"/>
        </a:spcBef>
        <a:spcAft>
          <a:spcPct val="0"/>
        </a:spcAft>
        <a:buChar char="•"/>
        <a:defRPr sz="1500">
          <a:solidFill>
            <a:schemeClr val="tx1"/>
          </a:solidFill>
          <a:latin typeface="+mn-lt"/>
          <a:cs typeface="+mn-cs"/>
        </a:defRPr>
      </a:lvl3pPr>
      <a:lvl4pPr marL="807264" indent="-20003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cs typeface="+mn-cs"/>
        </a:defRPr>
      </a:lvl4pPr>
      <a:lvl5pPr marL="1007294" indent="-20003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Ø"/>
        <a:tabLst/>
        <a:defRPr sz="1200">
          <a:solidFill>
            <a:schemeClr val="tx1"/>
          </a:solidFill>
          <a:latin typeface="+mn-lt"/>
          <a:cs typeface="+mn-cs"/>
        </a:defRPr>
      </a:lvl5pPr>
      <a:lvl6pPr marL="1885997" indent="-17145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200">
          <a:solidFill>
            <a:schemeClr val="tx1"/>
          </a:solidFill>
          <a:latin typeface="+mn-lt"/>
          <a:cs typeface="+mn-cs"/>
        </a:defRPr>
      </a:lvl6pPr>
      <a:lvl7pPr marL="2228906" indent="-17145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200">
          <a:solidFill>
            <a:schemeClr val="tx1"/>
          </a:solidFill>
          <a:latin typeface="+mn-lt"/>
          <a:cs typeface="+mn-cs"/>
        </a:defRPr>
      </a:lvl7pPr>
      <a:lvl8pPr marL="2571815" indent="-17145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200">
          <a:solidFill>
            <a:schemeClr val="tx1"/>
          </a:solidFill>
          <a:latin typeface="+mn-lt"/>
          <a:cs typeface="+mn-cs"/>
        </a:defRPr>
      </a:lvl8pPr>
      <a:lvl9pPr marL="2914723" indent="-17145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2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ru-RU"/>
      </a:defPPr>
      <a:lvl1pPr marL="0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9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17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26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35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43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52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60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68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nton.v.gorshkov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3.png"/><Relationship Id="rId21" Type="http://schemas.openxmlformats.org/officeDocument/2006/relationships/image" Target="../media/image51.jpe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10" Type="http://schemas.openxmlformats.org/officeDocument/2006/relationships/image" Target="../media/image40.png"/><Relationship Id="rId19" Type="http://schemas.openxmlformats.org/officeDocument/2006/relationships/image" Target="../media/image49.jpe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Relationship Id="rId22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xtplatform.com/2019/07/10/a-decade-of-accelerated-computing-augurs-well-for-gpus/" TargetMode="External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nvidia.com/blog/nvidia-hopper-architecture-in-depth/" TargetMode="External"/><Relationship Id="rId3" Type="http://schemas.openxmlformats.org/officeDocument/2006/relationships/hyperlink" Target="https://en.wikipedia.org/wiki/Artificial_intelligence" TargetMode="External"/><Relationship Id="rId7" Type="http://schemas.openxmlformats.org/officeDocument/2006/relationships/hyperlink" Target="https://www.intel.com/content/www/us/en/docs/oneapi/optimization-guide-gpu/2023-2/intel-xe-gpu-architecture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706.03762.pdf" TargetMode="External"/><Relationship Id="rId5" Type="http://schemas.openxmlformats.org/officeDocument/2006/relationships/hyperlink" Target="https://arxiv.org/pdf/1409.1556.pdf" TargetMode="External"/><Relationship Id="rId4" Type="http://schemas.openxmlformats.org/officeDocument/2006/relationships/hyperlink" Target="https://en.wikipedia.org/wiki/Deep_learnin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image-net.or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482834" y="4068102"/>
            <a:ext cx="312161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r>
              <a:rPr lang="en-US" sz="1600" dirty="0">
                <a:latin typeface="Arial" pitchFamily="34" charset="0"/>
              </a:rPr>
              <a:t>Anton Gorshkov</a:t>
            </a:r>
          </a:p>
          <a:p>
            <a:r>
              <a:rPr lang="en-US" sz="1600" dirty="0">
                <a:latin typeface="Arial" pitchFamily="34" charset="0"/>
                <a:hlinkClick r:id="rId3"/>
              </a:rPr>
              <a:t>anton.v.gorshkov@gmail.com</a:t>
            </a:r>
            <a:endParaRPr lang="en-US" sz="1600" dirty="0">
              <a:latin typeface="Arial" pitchFamily="34" charset="0"/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 bwMode="auto">
          <a:xfrm>
            <a:off x="1265039" y="2211710"/>
            <a:ext cx="6613922" cy="1102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US" altLang="ru-RU" sz="2800" dirty="0">
                <a:latin typeface="Book Antiqua" panose="02040602050305030304" pitchFamily="18" charset="0"/>
              </a:rPr>
              <a:t>Basics &amp; Architectures</a:t>
            </a:r>
            <a:endParaRPr lang="ru-RU" sz="2800" dirty="0">
              <a:latin typeface="Book Antiqua" panose="02040602050305030304" pitchFamily="18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035819" y="1491630"/>
            <a:ext cx="7100577" cy="377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2000" b="1" i="1" cap="small" dirty="0">
                <a:latin typeface="Bookman Old Style" panose="02050604050505020204" pitchFamily="18" charset="0"/>
              </a:rPr>
              <a:t>Programming for AI-accelerators</a:t>
            </a:r>
          </a:p>
        </p:txBody>
      </p:sp>
      <p:sp>
        <p:nvSpPr>
          <p:cNvPr id="5" name="Text Box 1033"/>
          <p:cNvSpPr txBox="1">
            <a:spLocks noChangeArrowheads="1"/>
          </p:cNvSpPr>
          <p:nvPr/>
        </p:nvSpPr>
        <p:spPr bwMode="auto">
          <a:xfrm>
            <a:off x="0" y="86921"/>
            <a:ext cx="9144000" cy="5616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Bernard MT Condensed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Bernard MT Condensed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Bernard MT Condensed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Bernard MT Condensed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Bernard MT Condensed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nard MT Condensed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nard MT Condensed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nard MT Condensed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nard MT Condensed" pitchFamily="18" charset="0"/>
                <a:cs typeface="Arial" charset="0"/>
              </a:defRPr>
            </a:lvl9pPr>
          </a:lstStyle>
          <a:p>
            <a:pPr algn="ctr" eaLnBrk="1" hangingPunct="1">
              <a:spcAft>
                <a:spcPts val="300"/>
              </a:spcAft>
              <a:defRPr/>
            </a:pPr>
            <a:r>
              <a:rPr lang="en-US" sz="1400" b="1" cap="small" spc="70" dirty="0">
                <a:latin typeface="Bookman Old Style" panose="02050604050505020204" pitchFamily="18" charset="0"/>
                <a:cs typeface="Arial" panose="020B0604020202020204" pitchFamily="34" charset="0"/>
              </a:rPr>
              <a:t>Lobachevsky State University of Nizhny Novgorod</a:t>
            </a:r>
          </a:p>
          <a:p>
            <a:pPr algn="ctr" eaLnBrk="1" hangingPunct="1">
              <a:spcAft>
                <a:spcPts val="300"/>
              </a:spcAft>
              <a:defRPr/>
            </a:pPr>
            <a:r>
              <a:rPr lang="en-US" sz="1400" b="1" cap="small" spc="70" dirty="0">
                <a:latin typeface="Bookman Old Style" panose="02050604050505020204" pitchFamily="18" charset="0"/>
                <a:cs typeface="Arial" panose="020B0604020202020204" pitchFamily="34" charset="0"/>
              </a:rPr>
              <a:t>Institute of Information Technology, Mathematics and Mechanics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CA5E1EFB-E65E-4F8C-8772-C4B3EDDDD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2427734"/>
            <a:ext cx="8568952" cy="504056"/>
          </a:xfrm>
        </p:spPr>
        <p:txBody>
          <a:bodyPr/>
          <a:lstStyle/>
          <a:p>
            <a:r>
              <a:rPr lang="en-US" dirty="0"/>
              <a:t>AI Programming Models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13C322-BE8D-43BD-A13A-1E551985D77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N. Novgorod, 2024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598E85-34CC-4BD5-9E6E-0030AE606A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Programming for AI-accelerators: Basics &amp; Architectures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C68DDA-BFA6-400B-9A3C-FDD0308DC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84A67C-33BD-4A59-9EAE-678C8C03CEA8}" type="slidenum">
              <a:rPr lang="ru-RU" smtClean="0"/>
              <a:pPr>
                <a:defRPr/>
              </a:pPr>
              <a:t>10</a:t>
            </a:fld>
            <a:r>
              <a:rPr lang="en-US"/>
              <a:t>/30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273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4C9EB41B-9E65-49FA-98E5-032DE7C89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Software Stack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F8300A3-2ED9-4336-A209-FF322DC445A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N. Novgorod, 2024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B70476-D707-4738-AAE5-B1690ED45D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Programming for AI-accelerators: Basics &amp; Architectures</a:t>
            </a:r>
            <a:endParaRPr lang="ru-RU" dirty="0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ABA69742-1405-4BC6-B619-BA8C965D6EAE}"/>
              </a:ext>
            </a:extLst>
          </p:cNvPr>
          <p:cNvCxnSpPr>
            <a:cxnSpLocks/>
          </p:cNvCxnSpPr>
          <p:nvPr/>
        </p:nvCxnSpPr>
        <p:spPr bwMode="auto">
          <a:xfrm>
            <a:off x="1907704" y="2067694"/>
            <a:ext cx="68407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1597C87-F38D-4C41-8342-A9F50A4CF3B7}"/>
              </a:ext>
            </a:extLst>
          </p:cNvPr>
          <p:cNvCxnSpPr>
            <a:cxnSpLocks/>
          </p:cNvCxnSpPr>
          <p:nvPr/>
        </p:nvCxnSpPr>
        <p:spPr bwMode="auto">
          <a:xfrm>
            <a:off x="1979712" y="3435846"/>
            <a:ext cx="68407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4295156-ADBD-411E-8549-1BECCF842B29}"/>
              </a:ext>
            </a:extLst>
          </p:cNvPr>
          <p:cNvSpPr txBox="1"/>
          <p:nvPr/>
        </p:nvSpPr>
        <p:spPr>
          <a:xfrm>
            <a:off x="351803" y="1106735"/>
            <a:ext cx="1388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AI Frameworks</a:t>
            </a:r>
          </a:p>
          <a:p>
            <a:pPr algn="ctr"/>
            <a:r>
              <a:rPr lang="en-US" sz="1400" dirty="0">
                <a:latin typeface="+mj-lt"/>
              </a:rPr>
              <a:t>&amp; DSLs*</a:t>
            </a:r>
            <a:endParaRPr lang="ru-RU" sz="14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B675B5-0533-40A7-BCE7-11D619EB0A97}"/>
              </a:ext>
            </a:extLst>
          </p:cNvPr>
          <p:cNvSpPr txBox="1"/>
          <p:nvPr/>
        </p:nvSpPr>
        <p:spPr>
          <a:xfrm>
            <a:off x="446381" y="2351345"/>
            <a:ext cx="11993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Parallel</a:t>
            </a:r>
          </a:p>
          <a:p>
            <a:pPr algn="ctr"/>
            <a:r>
              <a:rPr lang="en-US" sz="1400" dirty="0">
                <a:latin typeface="+mj-lt"/>
              </a:rPr>
              <a:t>Computing</a:t>
            </a:r>
          </a:p>
          <a:p>
            <a:pPr algn="ctr"/>
            <a:r>
              <a:rPr lang="en-US" sz="1400" dirty="0">
                <a:latin typeface="+mj-lt"/>
              </a:rPr>
              <a:t>Frameworks</a:t>
            </a:r>
            <a:endParaRPr lang="ru-RU" sz="1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55F614-2D72-40C7-B3D7-D47745FDC211}"/>
              </a:ext>
            </a:extLst>
          </p:cNvPr>
          <p:cNvSpPr txBox="1"/>
          <p:nvPr/>
        </p:nvSpPr>
        <p:spPr>
          <a:xfrm>
            <a:off x="565804" y="3854576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Hardware</a:t>
            </a:r>
            <a:endParaRPr lang="ru-RU" sz="1400" dirty="0">
              <a:latin typeface="+mj-lt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E09F834-4409-46BA-A6C6-67CBFA800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787197"/>
            <a:ext cx="1234012" cy="451648"/>
          </a:xfrm>
          <a:prstGeom prst="rect">
            <a:avLst/>
          </a:prstGeom>
        </p:spPr>
      </p:pic>
      <p:pic>
        <p:nvPicPr>
          <p:cNvPr id="1028" name="Picture 4" descr="TensorFlow — Википедия">
            <a:extLst>
              <a:ext uri="{FF2B5EF4-FFF2-40B4-BE49-F238E27FC236}">
                <a16:creationId xmlns:a16="http://schemas.microsoft.com/office/drawing/2014/main" id="{7FD3C96A-9CC8-4955-BDD6-7A59FE894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702" y="787197"/>
            <a:ext cx="1188530" cy="76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indSpore · GitHub">
            <a:extLst>
              <a:ext uri="{FF2B5EF4-FFF2-40B4-BE49-F238E27FC236}">
                <a16:creationId xmlns:a16="http://schemas.microsoft.com/office/drawing/2014/main" id="{0E4EDC4B-68E3-4B79-8D19-8F1354992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777824"/>
            <a:ext cx="779329" cy="77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FB16B1A1-AE08-404F-8EB5-F2021324D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228" y="896531"/>
            <a:ext cx="952615" cy="55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itHub - apache/mxnet: Lightweight, Portable, Flexible Distributed/Mobile  Deep Learning with Dynamic, Mutation-aware Dataflow Dep Scheduler; for  Python, R, Julia, Scala, Go, Javascript and more">
            <a:extLst>
              <a:ext uri="{FF2B5EF4-FFF2-40B4-BE49-F238E27FC236}">
                <a16:creationId xmlns:a16="http://schemas.microsoft.com/office/drawing/2014/main" id="{C67F083A-3804-4745-B581-3C3DD7199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469" y="1585388"/>
            <a:ext cx="1070036" cy="36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icrosoft Cognitive Toolkit - Wikipedia">
            <a:extLst>
              <a:ext uri="{FF2B5EF4-FFF2-40B4-BE49-F238E27FC236}">
                <a16:creationId xmlns:a16="http://schemas.microsoft.com/office/drawing/2014/main" id="{95C14C97-0211-4DF3-AAAB-F2D6022FF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156" y="1461008"/>
            <a:ext cx="779328" cy="47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25DE4AC-1812-419A-A127-2481D3B78E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4054" y="1571255"/>
            <a:ext cx="987946" cy="380451"/>
          </a:xfrm>
          <a:prstGeom prst="rect">
            <a:avLst/>
          </a:prstGeom>
        </p:spPr>
      </p:pic>
      <p:pic>
        <p:nvPicPr>
          <p:cNvPr id="1040" name="Picture 16" descr="Caffe">
            <a:extLst>
              <a:ext uri="{FF2B5EF4-FFF2-40B4-BE49-F238E27FC236}">
                <a16:creationId xmlns:a16="http://schemas.microsoft.com/office/drawing/2014/main" id="{C56F943E-2711-4E5B-84C9-FE3D22867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009" y="825890"/>
            <a:ext cx="1354098" cy="43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9C7201D-8784-4A70-A391-B9E17ECD03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56959" y="1430971"/>
            <a:ext cx="1224950" cy="337393"/>
          </a:xfrm>
          <a:prstGeom prst="rect">
            <a:avLst/>
          </a:prstGeom>
        </p:spPr>
      </p:pic>
      <p:pic>
        <p:nvPicPr>
          <p:cNvPr id="1044" name="Picture 20" descr="GitHub - openai/triton: Development repository for the Triton language and  compiler">
            <a:extLst>
              <a:ext uri="{FF2B5EF4-FFF2-40B4-BE49-F238E27FC236}">
                <a16:creationId xmlns:a16="http://schemas.microsoft.com/office/drawing/2014/main" id="{279C81F5-2DE0-4AA6-B1A4-5095634AC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664" y="1317179"/>
            <a:ext cx="559298" cy="63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ntroduction to CUDA. GPU programming using CUDA. | by Umangshrestha | Geek  Culture | Medium">
            <a:extLst>
              <a:ext uri="{FF2B5EF4-FFF2-40B4-BE49-F238E27FC236}">
                <a16:creationId xmlns:a16="http://schemas.microsoft.com/office/drawing/2014/main" id="{91921C17-4910-451C-9C42-8B70A4E5F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081" y="2263600"/>
            <a:ext cx="1112081" cy="77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RCAC - Knowledge Base: AMD ROCm containers: AMD ROCm containers">
            <a:extLst>
              <a:ext uri="{FF2B5EF4-FFF2-40B4-BE49-F238E27FC236}">
                <a16:creationId xmlns:a16="http://schemas.microsoft.com/office/drawing/2014/main" id="{EFC909F5-8E93-4056-AA27-C9FBAE489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609" y="2720677"/>
            <a:ext cx="1119938" cy="55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SYCL - Wikipedia">
            <a:extLst>
              <a:ext uri="{FF2B5EF4-FFF2-40B4-BE49-F238E27FC236}">
                <a16:creationId xmlns:a16="http://schemas.microsoft.com/office/drawing/2014/main" id="{DFC300F4-2F8B-40ED-8631-E57200EBE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70" y="2261671"/>
            <a:ext cx="1122969" cy="48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OpenMP - Wikipedia">
            <a:extLst>
              <a:ext uri="{FF2B5EF4-FFF2-40B4-BE49-F238E27FC236}">
                <a16:creationId xmlns:a16="http://schemas.microsoft.com/office/drawing/2014/main" id="{AE1F6441-581C-4F8F-B406-437780997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843825"/>
            <a:ext cx="1427576" cy="463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02938088-BFFE-40EA-A5EE-56BBB9931FB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52209" y="2220459"/>
            <a:ext cx="1887201" cy="401421"/>
          </a:xfrm>
          <a:prstGeom prst="rect">
            <a:avLst/>
          </a:prstGeom>
        </p:spPr>
      </p:pic>
      <p:pic>
        <p:nvPicPr>
          <p:cNvPr id="1054" name="Picture 30" descr="OpenCL - Wikipedia">
            <a:extLst>
              <a:ext uri="{FF2B5EF4-FFF2-40B4-BE49-F238E27FC236}">
                <a16:creationId xmlns:a16="http://schemas.microsoft.com/office/drawing/2014/main" id="{E96B2ECD-F6E0-46E9-AE2A-6E94F52DC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962" y="2708599"/>
            <a:ext cx="1388950" cy="62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26E064C-5936-4216-91B6-EE9C5B57B7CF}"/>
              </a:ext>
            </a:extLst>
          </p:cNvPr>
          <p:cNvSpPr txBox="1"/>
          <p:nvPr/>
        </p:nvSpPr>
        <p:spPr>
          <a:xfrm>
            <a:off x="814953" y="4515966"/>
            <a:ext cx="23022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+mj-lt"/>
              </a:rPr>
              <a:t>* DSL – Domain Specific Language</a:t>
            </a:r>
            <a:endParaRPr lang="ru-RU" sz="1050" dirty="0">
              <a:latin typeface="+mj-lt"/>
            </a:endParaRP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4270BB2-46F5-4421-A5EF-CA19D5CC2FD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07704" y="3739180"/>
            <a:ext cx="973568" cy="755243"/>
          </a:xfrm>
          <a:prstGeom prst="rect">
            <a:avLst/>
          </a:prstGeom>
        </p:spPr>
      </p:pic>
      <p:pic>
        <p:nvPicPr>
          <p:cNvPr id="1058" name="Picture 34" descr="Видеокарта PNY nVidia Tesla K40C 12Gb RTCSK40CARD-PB — купить в  интернет-магазине по низкой цене на Яндекс Маркете">
            <a:extLst>
              <a:ext uri="{FF2B5EF4-FFF2-40B4-BE49-F238E27FC236}">
                <a16:creationId xmlns:a16="http://schemas.microsoft.com/office/drawing/2014/main" id="{DE2C15F1-0032-40BA-B93C-425201207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730" y="3761348"/>
            <a:ext cx="1141931" cy="97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BBF02BB-EDD4-491F-962B-1378D463667F}"/>
              </a:ext>
            </a:extLst>
          </p:cNvPr>
          <p:cNvSpPr txBox="1"/>
          <p:nvPr/>
        </p:nvSpPr>
        <p:spPr>
          <a:xfrm>
            <a:off x="2306747" y="3487729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+mj-lt"/>
              </a:rPr>
              <a:t>CPUs</a:t>
            </a:r>
            <a:endParaRPr lang="ru-RU" sz="1400" b="1" dirty="0">
              <a:latin typeface="+mj-lt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C55936A-FA0B-43E1-816E-E08565125538}"/>
              </a:ext>
            </a:extLst>
          </p:cNvPr>
          <p:cNvSpPr txBox="1"/>
          <p:nvPr/>
        </p:nvSpPr>
        <p:spPr>
          <a:xfrm>
            <a:off x="3483436" y="349295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+mj-lt"/>
              </a:rPr>
              <a:t>GPUs</a:t>
            </a:r>
            <a:endParaRPr lang="ru-RU" sz="1400" b="1" dirty="0">
              <a:latin typeface="+mj-lt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BE788B2-A42E-43B8-8565-BD8E74D95B35}"/>
              </a:ext>
            </a:extLst>
          </p:cNvPr>
          <p:cNvSpPr txBox="1"/>
          <p:nvPr/>
        </p:nvSpPr>
        <p:spPr>
          <a:xfrm>
            <a:off x="5861050" y="3487728"/>
            <a:ext cx="1837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+mj-lt"/>
              </a:rPr>
              <a:t>NPUs / TPUs / Accelerators</a:t>
            </a:r>
            <a:endParaRPr lang="ru-RU" sz="1400" b="1" dirty="0">
              <a:latin typeface="+mj-lt"/>
            </a:endParaRP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E5DF9681-CCC9-4F41-9E3D-D6422BCBE43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44008" y="3808513"/>
            <a:ext cx="1015350" cy="68435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3677D7D-90B7-40AC-8A94-7419FC9BF87C}"/>
              </a:ext>
            </a:extLst>
          </p:cNvPr>
          <p:cNvSpPr txBox="1"/>
          <p:nvPr/>
        </p:nvSpPr>
        <p:spPr>
          <a:xfrm>
            <a:off x="4681322" y="4508452"/>
            <a:ext cx="946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>
                <a:latin typeface="+mj-lt"/>
              </a:rPr>
              <a:t>Huawei Ascend</a:t>
            </a:r>
            <a:endParaRPr lang="ru-RU" sz="1100" b="1" dirty="0">
              <a:latin typeface="+mj-lt"/>
            </a:endParaRPr>
          </a:p>
        </p:txBody>
      </p:sp>
      <p:pic>
        <p:nvPicPr>
          <p:cNvPr id="1062" name="Picture 38" descr="Google's TPU For AI Is Really Fast, But Does It Matter?">
            <a:extLst>
              <a:ext uri="{FF2B5EF4-FFF2-40B4-BE49-F238E27FC236}">
                <a16:creationId xmlns:a16="http://schemas.microsoft.com/office/drawing/2014/main" id="{872B1658-63CA-4067-8FA2-CA774AE3B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321" y="3810307"/>
            <a:ext cx="887877" cy="68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68C1847A-6896-4698-AF74-30E9CF441DCB}"/>
              </a:ext>
            </a:extLst>
          </p:cNvPr>
          <p:cNvSpPr txBox="1"/>
          <p:nvPr/>
        </p:nvSpPr>
        <p:spPr>
          <a:xfrm>
            <a:off x="5906774" y="4508452"/>
            <a:ext cx="7729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>
                <a:latin typeface="+mj-lt"/>
              </a:rPr>
              <a:t>Google TPU</a:t>
            </a:r>
            <a:endParaRPr lang="ru-RU" sz="1100" b="1" dirty="0">
              <a:latin typeface="+mj-lt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F51C22C-579F-4C53-9E6D-C1FDF02289AB}"/>
              </a:ext>
            </a:extLst>
          </p:cNvPr>
          <p:cNvSpPr txBox="1"/>
          <p:nvPr/>
        </p:nvSpPr>
        <p:spPr>
          <a:xfrm>
            <a:off x="6873470" y="4503887"/>
            <a:ext cx="8370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>
                <a:latin typeface="+mj-lt"/>
              </a:rPr>
              <a:t>Nervana NNP</a:t>
            </a:r>
            <a:endParaRPr lang="ru-RU" sz="1100" b="1" dirty="0">
              <a:latin typeface="+mj-lt"/>
            </a:endParaRPr>
          </a:p>
        </p:txBody>
      </p:sp>
      <p:pic>
        <p:nvPicPr>
          <p:cNvPr id="1064" name="Picture 40" descr="Introducing Qualcomm Cloud AI 100 Ultra | Qualcomm">
            <a:extLst>
              <a:ext uri="{FF2B5EF4-FFF2-40B4-BE49-F238E27FC236}">
                <a16:creationId xmlns:a16="http://schemas.microsoft.com/office/drawing/2014/main" id="{4AE72EA0-4586-4C98-BBF0-8B65DC32F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039" y="3805199"/>
            <a:ext cx="1021577" cy="68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9E0C7BCC-F1F5-4395-8711-6435852BE942}"/>
              </a:ext>
            </a:extLst>
          </p:cNvPr>
          <p:cNvSpPr txBox="1"/>
          <p:nvPr/>
        </p:nvSpPr>
        <p:spPr>
          <a:xfrm>
            <a:off x="7725173" y="4506229"/>
            <a:ext cx="11673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>
                <a:latin typeface="+mj-lt"/>
              </a:rPr>
              <a:t>Qualcomm Cloud AI</a:t>
            </a:r>
            <a:endParaRPr lang="ru-RU" sz="1100" b="1" dirty="0">
              <a:latin typeface="+mj-lt"/>
            </a:endParaRP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5A1E5D8F-C7D8-4C8B-896B-8C082DC56E3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920597" y="3808123"/>
            <a:ext cx="742647" cy="68513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0A0591-5E73-40BC-9F01-F87AA5F23E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11</a:t>
            </a:fld>
            <a:r>
              <a:rPr lang="en-US"/>
              <a:t>/30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4506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429ACB-43F6-440C-A015-4C1853D46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Specific Languages (DSL)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BB52AF-C182-4150-8FFA-D3DAAA74F5C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N. Novgorod, 2024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D7C1D4-944C-46AE-A79C-B198E0CEF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Programming for AI-accelerators: Basics &amp; Architectures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8AB9F7-570F-4FDD-8FDB-48675730BDE6}"/>
              </a:ext>
            </a:extLst>
          </p:cNvPr>
          <p:cNvSpPr txBox="1"/>
          <p:nvPr/>
        </p:nvSpPr>
        <p:spPr>
          <a:xfrm>
            <a:off x="237307" y="1436819"/>
            <a:ext cx="3815529" cy="3139321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torch</a:t>
            </a:r>
          </a:p>
          <a:p>
            <a:b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token_ids  = 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token_ids = torch.tensor(token_ids, 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=torch.int64)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vocab_size =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2000</a:t>
            </a:r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d_model =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32</a:t>
            </a:r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embedding = torch.nn.Embedding(vocab_size, d_model)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 = embedding(token_ids)</a:t>
            </a:r>
          </a:p>
          <a:p>
            <a:b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W_q = torch.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(d_model, d_model)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W_k = torch.randn(d_model, d_model)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W_v = torch.randn(d_model, d_model)</a:t>
            </a:r>
          </a:p>
          <a:p>
            <a:b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 = X.matmul(W_q)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 = X.matmul(W_k)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 = X.matmul(W_v)</a:t>
            </a:r>
          </a:p>
          <a:p>
            <a:b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Scaled Dot-Produce Attention</a:t>
            </a:r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compat = Q.matmul(K.T) </a:t>
            </a:r>
            <a:r>
              <a:rPr lang="en-US" sz="9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Q * K</a:t>
            </a:r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scaled_compat =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/math.sqrt(d_model) * compat </a:t>
            </a:r>
            <a:r>
              <a:rPr lang="en-US" sz="9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Scale</a:t>
            </a:r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attention = torch.softmax(scaled_compat, 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9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Softmax</a:t>
            </a:r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results = attention.matmul(V) </a:t>
            </a:r>
            <a:r>
              <a:rPr lang="en-US" sz="9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attention * V</a:t>
            </a:r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51404F6-8E01-4A64-BD4E-BE23EFA30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804" y="21479"/>
            <a:ext cx="988999" cy="14296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C0E024-4E04-4258-AF31-60F0C336E347}"/>
              </a:ext>
            </a:extLst>
          </p:cNvPr>
          <p:cNvSpPr txBox="1"/>
          <p:nvPr/>
        </p:nvSpPr>
        <p:spPr>
          <a:xfrm>
            <a:off x="4339621" y="1436820"/>
            <a:ext cx="4578571" cy="3139321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tensorflow </a:t>
            </a:r>
            <a:r>
              <a:rPr lang="en-US" sz="9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matmul, math, cast, float32</a:t>
            </a:r>
          </a:p>
          <a:p>
            <a:r>
              <a:rPr lang="en-US" sz="9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tensorflow.keras.layers </a:t>
            </a:r>
            <a:r>
              <a:rPr lang="en-US" sz="9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Layer</a:t>
            </a:r>
          </a:p>
          <a:p>
            <a:r>
              <a:rPr lang="en-US" sz="9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keras.backend </a:t>
            </a:r>
            <a:r>
              <a:rPr lang="en-US" sz="9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softmax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sz="9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Implementing the Scaled-Dot Product Attention</a:t>
            </a:r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DotProductAttention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**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kwargs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DotProductAttention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9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(**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kwargs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call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queries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keys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matmul(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queries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keys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/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math.sqrt(cast(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d_k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float32))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Apply mask to the attention scores</a:t>
            </a:r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-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1e9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mask</a:t>
            </a:r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Computing the weights by a softmax operation</a:t>
            </a:r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softmax(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Computing the attention by a weighted sum of the value vectors</a:t>
            </a:r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matmul(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E406F2F-2C24-4F39-AFF5-84886CBED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68" y="892110"/>
            <a:ext cx="1234012" cy="451648"/>
          </a:xfrm>
          <a:prstGeom prst="rect">
            <a:avLst/>
          </a:prstGeom>
        </p:spPr>
      </p:pic>
      <p:pic>
        <p:nvPicPr>
          <p:cNvPr id="1026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048D02F3-EECB-411C-8E10-FD8BEAD9A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621" y="843558"/>
            <a:ext cx="1635182" cy="54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2948D-44FB-4D0C-A0A5-FE57580CEF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12</a:t>
            </a:fld>
            <a:r>
              <a:rPr lang="en-US"/>
              <a:t>/30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0884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7E77CA-2D82-4B29-9ADE-A17FE30AD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Scalar Code &amp; Multithreading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ABB50C-BD90-4166-8A7A-6F953D9980C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N. Novgorod, 2024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7FF9BA-DC86-4AA9-96E8-A99E658EC1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Programming for AI-accelerators: Basics &amp; Architectures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7E9BCE-E371-4AFA-A847-325FC6348B82}"/>
                  </a:ext>
                </a:extLst>
              </p:cNvPr>
              <p:cNvSpPr txBox="1"/>
              <p:nvPr/>
            </p:nvSpPr>
            <p:spPr>
              <a:xfrm>
                <a:off x="6559941" y="81374"/>
                <a:ext cx="2275558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7E9BCE-E371-4AFA-A847-325FC6348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941" y="81374"/>
                <a:ext cx="2275558" cy="5250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4B6E581-6B5D-477E-BA48-43584DA819F1}"/>
              </a:ext>
            </a:extLst>
          </p:cNvPr>
          <p:cNvSpPr txBox="1"/>
          <p:nvPr/>
        </p:nvSpPr>
        <p:spPr>
          <a:xfrm>
            <a:off x="359138" y="1419622"/>
            <a:ext cx="3960440" cy="3139321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sigmoid(</a:t>
            </a:r>
            <a:r>
              <a:rPr lang="en-US" sz="9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input, </a:t>
            </a:r>
            <a:r>
              <a:rPr lang="en-US" sz="9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output, </a:t>
            </a:r>
            <a:r>
              <a:rPr lang="en-US" sz="9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size) {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9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9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 = </a:t>
            </a:r>
            <a:r>
              <a:rPr lang="en-US" sz="90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i &lt; size; ++i) {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 = std::exp(-input[i]);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output[i] = </a:t>
            </a:r>
            <a:r>
              <a:rPr lang="en-US" sz="90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(</a:t>
            </a:r>
            <a:r>
              <a:rPr lang="en-US" sz="90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e);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9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main() {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9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constexpr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 = </a:t>
            </a:r>
            <a:r>
              <a:rPr lang="en-US" sz="90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std::vector&lt;</a:t>
            </a:r>
            <a:r>
              <a:rPr lang="en-US" sz="9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input(N, </a:t>
            </a:r>
            <a:r>
              <a:rPr lang="en-US" sz="90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1.25f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std::vector&lt;</a:t>
            </a:r>
            <a:r>
              <a:rPr lang="en-US" sz="9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output(N, </a:t>
            </a:r>
            <a:r>
              <a:rPr lang="en-US" sz="90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0.0f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sigmoid(input.data(), output.data(), N);</a:t>
            </a: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9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result = </a:t>
            </a:r>
            <a:r>
              <a:rPr lang="en-US" sz="90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(</a:t>
            </a:r>
            <a:r>
              <a:rPr lang="en-US" sz="90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std::exp(-</a:t>
            </a:r>
            <a:r>
              <a:rPr lang="en-US" sz="90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1.25f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9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9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 = </a:t>
            </a:r>
            <a:r>
              <a:rPr lang="en-US" sz="90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i &lt; N; ++i) {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assert(output[i] == result);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9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B691A5-E22D-42FE-9FBF-42D40ECC4F61}"/>
              </a:ext>
            </a:extLst>
          </p:cNvPr>
          <p:cNvSpPr txBox="1"/>
          <p:nvPr/>
        </p:nvSpPr>
        <p:spPr>
          <a:xfrm>
            <a:off x="4932040" y="1419622"/>
            <a:ext cx="3986149" cy="3139321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sigmoid(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input,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output,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size) {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900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#pragma</a:t>
            </a:r>
            <a:r>
              <a:rPr lang="en-US" sz="9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omp parallel </a:t>
            </a:r>
            <a:r>
              <a:rPr lang="en-US" sz="900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endParaRPr lang="en-US" sz="900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for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 =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i &lt; size; ++i) {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 = std::exp(-input[i]);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output[i] =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(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e);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main() {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constexpr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 =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std::vector&lt;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input(N,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1.25f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std::vector&lt;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output(N,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sigmoid(input.data(), output.data(), N);</a:t>
            </a:r>
          </a:p>
          <a:p>
            <a:b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result =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(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std::exp(-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1.25f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 =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i &lt; N; ++i) {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assert(output[i] == result);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id="{ADE11DEE-8F94-4A87-9C56-9D9E5674E399}"/>
              </a:ext>
            </a:extLst>
          </p:cNvPr>
          <p:cNvSpPr/>
          <p:nvPr/>
        </p:nvSpPr>
        <p:spPr bwMode="auto">
          <a:xfrm>
            <a:off x="4463593" y="2746966"/>
            <a:ext cx="324432" cy="48463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pic>
        <p:nvPicPr>
          <p:cNvPr id="2050" name="Picture 2" descr="GitHub - isocpp/logos: C++ logos created for isocpp.org">
            <a:extLst>
              <a:ext uri="{FF2B5EF4-FFF2-40B4-BE49-F238E27FC236}">
                <a16:creationId xmlns:a16="http://schemas.microsoft.com/office/drawing/2014/main" id="{7D4AD949-699A-4DFA-ACB0-91F380127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38" y="777117"/>
            <a:ext cx="519760" cy="58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8" descr="OpenMP - Wikipedia">
            <a:extLst>
              <a:ext uri="{FF2B5EF4-FFF2-40B4-BE49-F238E27FC236}">
                <a16:creationId xmlns:a16="http://schemas.microsoft.com/office/drawing/2014/main" id="{311A032B-D7CB-4095-A9CC-99B0D0D23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831855"/>
            <a:ext cx="1427576" cy="463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9E61A-F8E4-49AB-A164-E95A74B184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13</a:t>
            </a:fld>
            <a:r>
              <a:rPr lang="en-US"/>
              <a:t>/30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892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FB5F9F-784B-46C5-B524-FD2D5E997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SIMD* Model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46E7BE-097F-43B9-B5C0-78D9E34654E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N. Novgorod, 2024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B0ADBA-B6E7-4C4C-B024-2947EFC753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Programming for AI-accelerators: Basics &amp; Architectures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F1BAB1-F4F7-4BFD-BA6D-8A7C3E50B301}"/>
                  </a:ext>
                </a:extLst>
              </p:cNvPr>
              <p:cNvSpPr txBox="1"/>
              <p:nvPr/>
            </p:nvSpPr>
            <p:spPr>
              <a:xfrm>
                <a:off x="6559941" y="81374"/>
                <a:ext cx="2275558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F1BAB1-F4F7-4BFD-BA6D-8A7C3E50B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941" y="81374"/>
                <a:ext cx="2275558" cy="5250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980BD2E-5169-467A-BB16-3B13ACB80898}"/>
              </a:ext>
            </a:extLst>
          </p:cNvPr>
          <p:cNvSpPr txBox="1"/>
          <p:nvPr/>
        </p:nvSpPr>
        <p:spPr>
          <a:xfrm>
            <a:off x="814953" y="4515966"/>
            <a:ext cx="26212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+mj-lt"/>
              </a:rPr>
              <a:t>* SIMD – Single Instruction Multiple Data</a:t>
            </a:r>
            <a:endParaRPr lang="ru-RU" sz="105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509ADF-3EC1-42B8-BED0-1B4D362CCC6E}"/>
              </a:ext>
            </a:extLst>
          </p:cNvPr>
          <p:cNvSpPr txBox="1"/>
          <p:nvPr/>
        </p:nvSpPr>
        <p:spPr>
          <a:xfrm>
            <a:off x="252415" y="3102372"/>
            <a:ext cx="3960440" cy="923330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sigmoid(</a:t>
            </a:r>
            <a:r>
              <a:rPr lang="en-US" sz="9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input, </a:t>
            </a:r>
            <a:r>
              <a:rPr lang="en-US" sz="9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output, </a:t>
            </a:r>
            <a:r>
              <a:rPr lang="en-US" sz="9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size) {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9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9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 = </a:t>
            </a:r>
            <a:r>
              <a:rPr lang="en-US" sz="90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i &lt; size; ++i) {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 = std::exp(-input[i]);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output[i] = </a:t>
            </a:r>
            <a:r>
              <a:rPr lang="en-US" sz="90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(</a:t>
            </a:r>
            <a:r>
              <a:rPr lang="en-US" sz="90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e);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E4AA7A-2B0E-402C-A4F8-2F7876B0E481}"/>
              </a:ext>
            </a:extLst>
          </p:cNvPr>
          <p:cNvSpPr txBox="1"/>
          <p:nvPr/>
        </p:nvSpPr>
        <p:spPr>
          <a:xfrm>
            <a:off x="4931145" y="2756123"/>
            <a:ext cx="3960440" cy="1615827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sigmoid(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input,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output,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size) {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constexpr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chunk_size =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 =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i &lt; size / chunk_size; ++i) {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__m256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 = _mm256_load_ps(input + i * chunk_size);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v = _mm256_sub_ps(_mm256_set1_ps(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v);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__m256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 = _mm256_exp_ps(v);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v = _mm256_add_ps(_mm256_set1_ps(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e);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v = _mm256_div_ps(_mm256_set1_ps(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v);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_mm256_store_ps(output + i * chunk_size, v);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D5C279B-12D6-47FC-BE79-989E077E9972}"/>
              </a:ext>
            </a:extLst>
          </p:cNvPr>
          <p:cNvSpPr/>
          <p:nvPr/>
        </p:nvSpPr>
        <p:spPr bwMode="auto">
          <a:xfrm>
            <a:off x="1501190" y="1042288"/>
            <a:ext cx="288032" cy="288032"/>
          </a:xfrm>
          <a:prstGeom prst="rect">
            <a:avLst/>
          </a:prstGeom>
          <a:solidFill>
            <a:srgbClr val="9FD8FF"/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rPr>
              <a:t>1</a:t>
            </a: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D86B94E-F35A-466D-8EDD-08A59EF3CC1B}"/>
              </a:ext>
            </a:extLst>
          </p:cNvPr>
          <p:cNvSpPr/>
          <p:nvPr/>
        </p:nvSpPr>
        <p:spPr bwMode="auto">
          <a:xfrm>
            <a:off x="1789222" y="1042288"/>
            <a:ext cx="288032" cy="288032"/>
          </a:xfrm>
          <a:prstGeom prst="rect">
            <a:avLst/>
          </a:prstGeom>
          <a:solidFill>
            <a:srgbClr val="9FD8FF"/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1</a:t>
            </a: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5041B43-772D-4808-83E7-5554F8A897A9}"/>
              </a:ext>
            </a:extLst>
          </p:cNvPr>
          <p:cNvSpPr/>
          <p:nvPr/>
        </p:nvSpPr>
        <p:spPr bwMode="auto">
          <a:xfrm>
            <a:off x="2077254" y="1042288"/>
            <a:ext cx="288032" cy="288032"/>
          </a:xfrm>
          <a:prstGeom prst="rect">
            <a:avLst/>
          </a:prstGeom>
          <a:solidFill>
            <a:srgbClr val="9FD8FF"/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rPr>
              <a:t>1</a:t>
            </a: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A36FD99-E063-44B8-B157-0A4DAF85AFBD}"/>
              </a:ext>
            </a:extLst>
          </p:cNvPr>
          <p:cNvSpPr/>
          <p:nvPr/>
        </p:nvSpPr>
        <p:spPr bwMode="auto">
          <a:xfrm>
            <a:off x="2365286" y="1042288"/>
            <a:ext cx="288032" cy="288032"/>
          </a:xfrm>
          <a:prstGeom prst="rect">
            <a:avLst/>
          </a:prstGeom>
          <a:solidFill>
            <a:srgbClr val="9FD8FF"/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rPr>
              <a:t>1</a:t>
            </a: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758EB2C-886E-429F-A6AE-A34FF8F121FC}"/>
              </a:ext>
            </a:extLst>
          </p:cNvPr>
          <p:cNvSpPr/>
          <p:nvPr/>
        </p:nvSpPr>
        <p:spPr bwMode="auto">
          <a:xfrm>
            <a:off x="2653125" y="1042288"/>
            <a:ext cx="288032" cy="288032"/>
          </a:xfrm>
          <a:prstGeom prst="rect">
            <a:avLst/>
          </a:prstGeom>
          <a:solidFill>
            <a:srgbClr val="9FD8FF"/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2</a:t>
            </a: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2668F22-D388-4506-A6DB-C9E2B27B31D9}"/>
              </a:ext>
            </a:extLst>
          </p:cNvPr>
          <p:cNvSpPr/>
          <p:nvPr/>
        </p:nvSpPr>
        <p:spPr bwMode="auto">
          <a:xfrm>
            <a:off x="2941157" y="1042288"/>
            <a:ext cx="288032" cy="288032"/>
          </a:xfrm>
          <a:prstGeom prst="rect">
            <a:avLst/>
          </a:prstGeom>
          <a:solidFill>
            <a:srgbClr val="9FD8FF"/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rPr>
              <a:t>2</a:t>
            </a: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1B69EF14-1CBC-4B70-B9E4-C7096D99473A}"/>
              </a:ext>
            </a:extLst>
          </p:cNvPr>
          <p:cNvSpPr/>
          <p:nvPr/>
        </p:nvSpPr>
        <p:spPr bwMode="auto">
          <a:xfrm>
            <a:off x="3229189" y="1042288"/>
            <a:ext cx="288032" cy="288032"/>
          </a:xfrm>
          <a:prstGeom prst="rect">
            <a:avLst/>
          </a:prstGeom>
          <a:solidFill>
            <a:srgbClr val="9FD8FF"/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2</a:t>
            </a: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FE4CFB4-2A9F-44DE-8BD1-3EC6B538D31D}"/>
              </a:ext>
            </a:extLst>
          </p:cNvPr>
          <p:cNvSpPr/>
          <p:nvPr/>
        </p:nvSpPr>
        <p:spPr bwMode="auto">
          <a:xfrm>
            <a:off x="3517221" y="1042288"/>
            <a:ext cx="288032" cy="288032"/>
          </a:xfrm>
          <a:prstGeom prst="rect">
            <a:avLst/>
          </a:prstGeom>
          <a:solidFill>
            <a:srgbClr val="9FD8FF"/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2</a:t>
            </a: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E54862-C72D-40DB-96CA-441A809362BE}"/>
              </a:ext>
            </a:extLst>
          </p:cNvPr>
          <p:cNvSpPr txBox="1"/>
          <p:nvPr/>
        </p:nvSpPr>
        <p:spPr>
          <a:xfrm>
            <a:off x="1175847" y="1042288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</a:rPr>
              <a:t>a:</a:t>
            </a:r>
            <a:endParaRPr lang="ru-RU" sz="1200" dirty="0">
              <a:latin typeface="+mj-lt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B0E56160-C61D-4565-98F9-5E38DE80D741}"/>
              </a:ext>
            </a:extLst>
          </p:cNvPr>
          <p:cNvSpPr/>
          <p:nvPr/>
        </p:nvSpPr>
        <p:spPr bwMode="auto">
          <a:xfrm>
            <a:off x="1495209" y="1622025"/>
            <a:ext cx="288032" cy="288032"/>
          </a:xfrm>
          <a:prstGeom prst="rect">
            <a:avLst/>
          </a:prstGeom>
          <a:solidFill>
            <a:srgbClr val="D0FFC1"/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rPr>
              <a:t>4</a:t>
            </a: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96A0D42F-0DFA-466F-BE23-1F05A78B987A}"/>
              </a:ext>
            </a:extLst>
          </p:cNvPr>
          <p:cNvSpPr/>
          <p:nvPr/>
        </p:nvSpPr>
        <p:spPr bwMode="auto">
          <a:xfrm>
            <a:off x="1783241" y="1622025"/>
            <a:ext cx="288032" cy="288032"/>
          </a:xfrm>
          <a:prstGeom prst="rect">
            <a:avLst/>
          </a:prstGeom>
          <a:solidFill>
            <a:srgbClr val="D0FFC1"/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1</a:t>
            </a: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08148D1B-CB62-482B-827C-C9A892E8E03A}"/>
              </a:ext>
            </a:extLst>
          </p:cNvPr>
          <p:cNvSpPr/>
          <p:nvPr/>
        </p:nvSpPr>
        <p:spPr bwMode="auto">
          <a:xfrm>
            <a:off x="2071273" y="1622025"/>
            <a:ext cx="288032" cy="288032"/>
          </a:xfrm>
          <a:prstGeom prst="rect">
            <a:avLst/>
          </a:prstGeom>
          <a:solidFill>
            <a:srgbClr val="D0FFC1"/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4</a:t>
            </a: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51035734-784B-4AEA-B27E-29E797D91D69}"/>
              </a:ext>
            </a:extLst>
          </p:cNvPr>
          <p:cNvSpPr/>
          <p:nvPr/>
        </p:nvSpPr>
        <p:spPr bwMode="auto">
          <a:xfrm>
            <a:off x="2359305" y="1622025"/>
            <a:ext cx="288032" cy="288032"/>
          </a:xfrm>
          <a:prstGeom prst="rect">
            <a:avLst/>
          </a:prstGeom>
          <a:solidFill>
            <a:srgbClr val="D0FFC1"/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rPr>
              <a:t>1</a:t>
            </a: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1557525F-4DFC-4C15-BDAB-58B09D17BB7C}"/>
              </a:ext>
            </a:extLst>
          </p:cNvPr>
          <p:cNvSpPr/>
          <p:nvPr/>
        </p:nvSpPr>
        <p:spPr bwMode="auto">
          <a:xfrm>
            <a:off x="2647144" y="1622025"/>
            <a:ext cx="288032" cy="288032"/>
          </a:xfrm>
          <a:prstGeom prst="rect">
            <a:avLst/>
          </a:prstGeom>
          <a:solidFill>
            <a:srgbClr val="D0FFC1"/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rPr>
              <a:t>4</a:t>
            </a: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4C720C67-FAB3-48E0-9664-6910BB4F053B}"/>
              </a:ext>
            </a:extLst>
          </p:cNvPr>
          <p:cNvSpPr/>
          <p:nvPr/>
        </p:nvSpPr>
        <p:spPr bwMode="auto">
          <a:xfrm>
            <a:off x="2935176" y="1622025"/>
            <a:ext cx="288032" cy="288032"/>
          </a:xfrm>
          <a:prstGeom prst="rect">
            <a:avLst/>
          </a:prstGeom>
          <a:solidFill>
            <a:srgbClr val="D0FFC1"/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rPr>
              <a:t>2</a:t>
            </a: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0396B96-B141-444D-9448-9D787676C059}"/>
              </a:ext>
            </a:extLst>
          </p:cNvPr>
          <p:cNvSpPr/>
          <p:nvPr/>
        </p:nvSpPr>
        <p:spPr bwMode="auto">
          <a:xfrm>
            <a:off x="3223208" y="1622025"/>
            <a:ext cx="288032" cy="288032"/>
          </a:xfrm>
          <a:prstGeom prst="rect">
            <a:avLst/>
          </a:prstGeom>
          <a:solidFill>
            <a:srgbClr val="D0FFC1"/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rPr>
              <a:t>4</a:t>
            </a: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F640EE80-627F-40E4-A184-BB4FB97A3528}"/>
              </a:ext>
            </a:extLst>
          </p:cNvPr>
          <p:cNvSpPr/>
          <p:nvPr/>
        </p:nvSpPr>
        <p:spPr bwMode="auto">
          <a:xfrm>
            <a:off x="3511240" y="1622025"/>
            <a:ext cx="288032" cy="288032"/>
          </a:xfrm>
          <a:prstGeom prst="rect">
            <a:avLst/>
          </a:prstGeom>
          <a:solidFill>
            <a:srgbClr val="D0FFC1"/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2</a:t>
            </a: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BC6F27-A812-46E5-A958-45E904E68038}"/>
              </a:ext>
            </a:extLst>
          </p:cNvPr>
          <p:cNvSpPr txBox="1"/>
          <p:nvPr/>
        </p:nvSpPr>
        <p:spPr>
          <a:xfrm>
            <a:off x="1169866" y="1622025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</a:rPr>
              <a:t>b:</a:t>
            </a:r>
            <a:endParaRPr lang="ru-RU" sz="1200" dirty="0"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C80C76-F101-4930-923E-FB08D64A2248}"/>
              </a:ext>
            </a:extLst>
          </p:cNvPr>
          <p:cNvSpPr txBox="1"/>
          <p:nvPr/>
        </p:nvSpPr>
        <p:spPr>
          <a:xfrm>
            <a:off x="2520455" y="1337673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</a:rPr>
              <a:t>+</a:t>
            </a:r>
            <a:endParaRPr lang="ru-RU" sz="1200" dirty="0">
              <a:latin typeface="+mj-lt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4B65F890-650F-415F-B947-1094EE7CBA6F}"/>
              </a:ext>
            </a:extLst>
          </p:cNvPr>
          <p:cNvSpPr/>
          <p:nvPr/>
        </p:nvSpPr>
        <p:spPr bwMode="auto">
          <a:xfrm>
            <a:off x="1495209" y="2201762"/>
            <a:ext cx="288032" cy="288032"/>
          </a:xfrm>
          <a:prstGeom prst="rect">
            <a:avLst/>
          </a:prstGeom>
          <a:solidFill>
            <a:srgbClr val="E4BDFF"/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5</a:t>
            </a: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38B4FC30-C1CF-4933-81CF-02E7C604F6A3}"/>
              </a:ext>
            </a:extLst>
          </p:cNvPr>
          <p:cNvSpPr/>
          <p:nvPr/>
        </p:nvSpPr>
        <p:spPr bwMode="auto">
          <a:xfrm>
            <a:off x="1783241" y="2201762"/>
            <a:ext cx="288032" cy="288032"/>
          </a:xfrm>
          <a:prstGeom prst="rect">
            <a:avLst/>
          </a:prstGeom>
          <a:solidFill>
            <a:srgbClr val="E4BDFF"/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rPr>
              <a:t>2</a:t>
            </a: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6BE4CBDE-D66A-47AF-90E2-7CCAC77867DB}"/>
              </a:ext>
            </a:extLst>
          </p:cNvPr>
          <p:cNvSpPr/>
          <p:nvPr/>
        </p:nvSpPr>
        <p:spPr bwMode="auto">
          <a:xfrm>
            <a:off x="2071273" y="2201762"/>
            <a:ext cx="288032" cy="288032"/>
          </a:xfrm>
          <a:prstGeom prst="rect">
            <a:avLst/>
          </a:prstGeom>
          <a:solidFill>
            <a:srgbClr val="E4BDFF"/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5</a:t>
            </a: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DB250968-FE8F-4060-BDD3-FDCB07CEAF8C}"/>
              </a:ext>
            </a:extLst>
          </p:cNvPr>
          <p:cNvSpPr/>
          <p:nvPr/>
        </p:nvSpPr>
        <p:spPr bwMode="auto">
          <a:xfrm>
            <a:off x="2359305" y="2201762"/>
            <a:ext cx="288032" cy="288032"/>
          </a:xfrm>
          <a:prstGeom prst="rect">
            <a:avLst/>
          </a:prstGeom>
          <a:solidFill>
            <a:srgbClr val="E4BDFF"/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rPr>
              <a:t>2</a:t>
            </a: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A3AAA920-197E-4EF5-9C0C-FD93234787F6}"/>
              </a:ext>
            </a:extLst>
          </p:cNvPr>
          <p:cNvSpPr/>
          <p:nvPr/>
        </p:nvSpPr>
        <p:spPr bwMode="auto">
          <a:xfrm>
            <a:off x="2647144" y="2201762"/>
            <a:ext cx="288032" cy="288032"/>
          </a:xfrm>
          <a:prstGeom prst="rect">
            <a:avLst/>
          </a:prstGeom>
          <a:solidFill>
            <a:srgbClr val="E4BDFF"/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6</a:t>
            </a: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CEEA4BFD-1995-4A97-8944-A128919F1164}"/>
              </a:ext>
            </a:extLst>
          </p:cNvPr>
          <p:cNvSpPr/>
          <p:nvPr/>
        </p:nvSpPr>
        <p:spPr bwMode="auto">
          <a:xfrm>
            <a:off x="2935176" y="2201762"/>
            <a:ext cx="288032" cy="288032"/>
          </a:xfrm>
          <a:prstGeom prst="rect">
            <a:avLst/>
          </a:prstGeom>
          <a:solidFill>
            <a:srgbClr val="E4BDFF"/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4</a:t>
            </a: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5C3C6881-C7BC-469B-9360-C856EC812AFF}"/>
              </a:ext>
            </a:extLst>
          </p:cNvPr>
          <p:cNvSpPr/>
          <p:nvPr/>
        </p:nvSpPr>
        <p:spPr bwMode="auto">
          <a:xfrm>
            <a:off x="3223208" y="2201762"/>
            <a:ext cx="288032" cy="288032"/>
          </a:xfrm>
          <a:prstGeom prst="rect">
            <a:avLst/>
          </a:prstGeom>
          <a:solidFill>
            <a:srgbClr val="E4BDFF"/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6</a:t>
            </a: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E3D6C0E3-46F5-4297-B42E-97F19BFEA624}"/>
              </a:ext>
            </a:extLst>
          </p:cNvPr>
          <p:cNvSpPr/>
          <p:nvPr/>
        </p:nvSpPr>
        <p:spPr bwMode="auto">
          <a:xfrm>
            <a:off x="3511240" y="2201762"/>
            <a:ext cx="288032" cy="288032"/>
          </a:xfrm>
          <a:prstGeom prst="rect">
            <a:avLst/>
          </a:prstGeom>
          <a:solidFill>
            <a:srgbClr val="E4BDFF"/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4</a:t>
            </a: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67A7D3C-7EA3-4F23-9C7A-4C89F3220A11}"/>
              </a:ext>
            </a:extLst>
          </p:cNvPr>
          <p:cNvSpPr txBox="1"/>
          <p:nvPr/>
        </p:nvSpPr>
        <p:spPr>
          <a:xfrm>
            <a:off x="1169866" y="2201762"/>
            <a:ext cx="304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</a:rPr>
              <a:t>c:</a:t>
            </a:r>
            <a:endParaRPr lang="ru-RU" sz="1200" dirty="0">
              <a:latin typeface="+mj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266E270-1DCA-4E7E-8931-2025404D17D0}"/>
              </a:ext>
            </a:extLst>
          </p:cNvPr>
          <p:cNvSpPr txBox="1"/>
          <p:nvPr/>
        </p:nvSpPr>
        <p:spPr>
          <a:xfrm>
            <a:off x="2503321" y="1924763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</a:rPr>
              <a:t>=</a:t>
            </a:r>
            <a:endParaRPr lang="ru-RU" sz="1200" dirty="0">
              <a:latin typeface="+mj-l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F0D8A53-5C5D-4864-AAE3-9087D04ED0FB}"/>
              </a:ext>
            </a:extLst>
          </p:cNvPr>
          <p:cNvSpPr txBox="1"/>
          <p:nvPr/>
        </p:nvSpPr>
        <p:spPr>
          <a:xfrm>
            <a:off x="4212855" y="1330320"/>
            <a:ext cx="36679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+mj-lt"/>
              </a:rPr>
              <a:t>c = a + b</a:t>
            </a:r>
          </a:p>
          <a:p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AVX (256 bit vectors):</a:t>
            </a:r>
          </a:p>
          <a:p>
            <a:r>
              <a:rPr lang="en-US" sz="1200" b="0" i="0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__m256</a:t>
            </a:r>
            <a:r>
              <a:rPr lang="en-US" sz="12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_mm256_add_ps</a:t>
            </a:r>
            <a:r>
              <a:rPr lang="en-US" sz="12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i="0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__m256</a:t>
            </a:r>
            <a:r>
              <a:rPr lang="en-US" sz="12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i="0" dirty="0">
                <a:solidFill>
                  <a:srgbClr val="006655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2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200" b="0" i="0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__m256</a:t>
            </a:r>
            <a:r>
              <a:rPr lang="en-US" sz="12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i="0" dirty="0">
                <a:solidFill>
                  <a:srgbClr val="006655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200" b="0" i="0" dirty="0"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);</a:t>
            </a:r>
            <a:endParaRPr lang="ru-RU" sz="1200" dirty="0">
              <a:latin typeface="Consolas" panose="020B0609020204030204" pitchFamily="49" charset="0"/>
            </a:endParaRPr>
          </a:p>
        </p:txBody>
      </p:sp>
      <p:sp>
        <p:nvSpPr>
          <p:cNvPr id="45" name="Стрелка: вправо 44">
            <a:extLst>
              <a:ext uri="{FF2B5EF4-FFF2-40B4-BE49-F238E27FC236}">
                <a16:creationId xmlns:a16="http://schemas.microsoft.com/office/drawing/2014/main" id="{DB09C356-20EC-4E3D-8012-42976F20D70A}"/>
              </a:ext>
            </a:extLst>
          </p:cNvPr>
          <p:cNvSpPr/>
          <p:nvPr/>
        </p:nvSpPr>
        <p:spPr bwMode="auto">
          <a:xfrm>
            <a:off x="4459074" y="3321720"/>
            <a:ext cx="324432" cy="48463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46" name="Левая фигурная скобка 45">
            <a:extLst>
              <a:ext uri="{FF2B5EF4-FFF2-40B4-BE49-F238E27FC236}">
                <a16:creationId xmlns:a16="http://schemas.microsoft.com/office/drawing/2014/main" id="{6A6B1E97-E13C-42CA-9AB0-26EA5698C335}"/>
              </a:ext>
            </a:extLst>
          </p:cNvPr>
          <p:cNvSpPr/>
          <p:nvPr/>
        </p:nvSpPr>
        <p:spPr bwMode="auto">
          <a:xfrm>
            <a:off x="910351" y="1051533"/>
            <a:ext cx="288032" cy="1436473"/>
          </a:xfrm>
          <a:prstGeom prst="leftBrace">
            <a:avLst>
              <a:gd name="adj1" fmla="val 24407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FDEC40D-C544-4669-88E1-246511F481DF}"/>
              </a:ext>
            </a:extLst>
          </p:cNvPr>
          <p:cNvSpPr txBox="1"/>
          <p:nvPr/>
        </p:nvSpPr>
        <p:spPr>
          <a:xfrm>
            <a:off x="213584" y="1616563"/>
            <a:ext cx="697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</a:rPr>
              <a:t>Vectors</a:t>
            </a:r>
            <a:endParaRPr lang="ru-RU" sz="1200" dirty="0"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4316E-613A-40A6-BEC1-879C85E4BD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14</a:t>
            </a:fld>
            <a:r>
              <a:rPr lang="en-US"/>
              <a:t>/30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7856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DA6E2C-9B05-4A2D-BDC4-BC12646DD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5" y="155974"/>
            <a:ext cx="8737750" cy="421481"/>
          </a:xfrm>
        </p:spPr>
        <p:txBody>
          <a:bodyPr/>
          <a:lstStyle/>
          <a:p>
            <a:r>
              <a:rPr lang="en-US" dirty="0"/>
              <a:t>SIMT* Model</a:t>
            </a:r>
            <a:endParaRPr lang="ru-RU" dirty="0"/>
          </a:p>
        </p:txBody>
      </p:sp>
      <p:sp>
        <p:nvSpPr>
          <p:cNvPr id="80" name="Объект 79">
            <a:extLst>
              <a:ext uri="{FF2B5EF4-FFF2-40B4-BE49-F238E27FC236}">
                <a16:creationId xmlns:a16="http://schemas.microsoft.com/office/drawing/2014/main" id="{A3F5F65D-A612-4775-B735-449E2D7B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4780" y="930565"/>
            <a:ext cx="4766835" cy="1233048"/>
          </a:xfrm>
        </p:spPr>
        <p:txBody>
          <a:bodyPr/>
          <a:lstStyle/>
          <a:p>
            <a:r>
              <a:rPr lang="en-US" sz="1400" dirty="0"/>
              <a:t>SIMT thread ≠ OS thread</a:t>
            </a:r>
          </a:p>
          <a:p>
            <a:r>
              <a:rPr lang="en-US" sz="1400" dirty="0"/>
              <a:t>Threads are working in a lockstep</a:t>
            </a:r>
          </a:p>
          <a:p>
            <a:pPr lvl="1"/>
            <a:r>
              <a:rPr lang="en-US" sz="1100" dirty="0"/>
              <a:t>all threads execute exactly the same instruction at the same time</a:t>
            </a:r>
          </a:p>
          <a:p>
            <a:r>
              <a:rPr lang="en-US" sz="1400" dirty="0"/>
              <a:t>Each thread executes its code from start to end</a:t>
            </a:r>
          </a:p>
          <a:p>
            <a:pPr lvl="1"/>
            <a:r>
              <a:rPr lang="en-US" sz="1100" dirty="0"/>
              <a:t>thread can not be switched to another code until it finishes</a:t>
            </a:r>
            <a:endParaRPr lang="ru-RU" sz="1100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C15595-3956-43BD-A152-EE973618A6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4395" y="4806554"/>
            <a:ext cx="1893887" cy="336947"/>
          </a:xfrm>
        </p:spPr>
        <p:txBody>
          <a:bodyPr/>
          <a:lstStyle/>
          <a:p>
            <a:r>
              <a:rPr lang="en-US"/>
              <a:t>N. Novgorod, 2024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B22B69-F0F2-45CD-BDA4-7B0F552E75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76543" y="4806554"/>
            <a:ext cx="5318125" cy="336947"/>
          </a:xfrm>
        </p:spPr>
        <p:txBody>
          <a:bodyPr/>
          <a:lstStyle/>
          <a:p>
            <a:r>
              <a:rPr lang="en-US" dirty="0"/>
              <a:t>Programming for AI-accelerators: Basics &amp; Architectures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EF899D-7D7F-4A92-BA30-AAE401444CB4}"/>
                  </a:ext>
                </a:extLst>
              </p:cNvPr>
              <p:cNvSpPr txBox="1"/>
              <p:nvPr/>
            </p:nvSpPr>
            <p:spPr>
              <a:xfrm>
                <a:off x="6559941" y="81374"/>
                <a:ext cx="2275558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EF899D-7D7F-4A92-BA30-AAE401444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941" y="81374"/>
                <a:ext cx="2275558" cy="5250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4D85E4C-53D7-431A-85A6-9F3CFF89DE2E}"/>
              </a:ext>
            </a:extLst>
          </p:cNvPr>
          <p:cNvSpPr txBox="1"/>
          <p:nvPr/>
        </p:nvSpPr>
        <p:spPr>
          <a:xfrm>
            <a:off x="814953" y="4515966"/>
            <a:ext cx="28151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+mj-lt"/>
              </a:rPr>
              <a:t>* SIMT – Single Instruction Multiple Threads</a:t>
            </a:r>
            <a:endParaRPr lang="ru-RU" sz="105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72D7D0-1E9E-4577-A6F3-BC0499AFEC0F}"/>
              </a:ext>
            </a:extLst>
          </p:cNvPr>
          <p:cNvSpPr txBox="1"/>
          <p:nvPr/>
        </p:nvSpPr>
        <p:spPr>
          <a:xfrm>
            <a:off x="157853" y="3513764"/>
            <a:ext cx="3960440" cy="923330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sigmoid(</a:t>
            </a:r>
            <a:r>
              <a:rPr lang="en-US" sz="9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input, </a:t>
            </a:r>
            <a:r>
              <a:rPr lang="en-US" sz="9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output, </a:t>
            </a:r>
            <a:r>
              <a:rPr lang="en-US" sz="9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size) {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9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9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 = </a:t>
            </a:r>
            <a:r>
              <a:rPr lang="en-US" sz="90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i &lt; size; ++i) {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 = std::exp(-input[i]);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output[i] = </a:t>
            </a:r>
            <a:r>
              <a:rPr lang="en-US" sz="90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(</a:t>
            </a:r>
            <a:r>
              <a:rPr lang="en-US" sz="90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e);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BEFCB3-716F-4C8F-A173-0057A99B1FDA}"/>
              </a:ext>
            </a:extLst>
          </p:cNvPr>
          <p:cNvSpPr txBox="1"/>
          <p:nvPr/>
        </p:nvSpPr>
        <p:spPr>
          <a:xfrm>
            <a:off x="4526564" y="2351658"/>
            <a:ext cx="4463601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__global__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sigmoid(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input,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output,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N) {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tid = blockDim.x * blockIdx.x + threadIdx.x;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(tid &lt; N) {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 = expf(-input[tid]);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output[tid] =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(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e);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main() {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ru-RU" sz="900" b="0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// ...</a:t>
            </a:r>
            <a:b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sigmoid&lt;&lt;&lt;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N&gt;&gt;&gt;(dev_input, dev_output, N);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ru-RU" sz="900" b="0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// ...</a:t>
            </a:r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Стрелка: вправо 10">
            <a:extLst>
              <a:ext uri="{FF2B5EF4-FFF2-40B4-BE49-F238E27FC236}">
                <a16:creationId xmlns:a16="http://schemas.microsoft.com/office/drawing/2014/main" id="{401E4F6D-9B81-4F4B-B2D4-16EC66D2ABAA}"/>
              </a:ext>
            </a:extLst>
          </p:cNvPr>
          <p:cNvSpPr/>
          <p:nvPr/>
        </p:nvSpPr>
        <p:spPr bwMode="auto">
          <a:xfrm>
            <a:off x="4163274" y="3733113"/>
            <a:ext cx="324432" cy="48463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C3284B5-DD1E-4E38-857F-A901DEBE76B7}"/>
              </a:ext>
            </a:extLst>
          </p:cNvPr>
          <p:cNvSpPr/>
          <p:nvPr/>
        </p:nvSpPr>
        <p:spPr bwMode="auto">
          <a:xfrm>
            <a:off x="1559549" y="1759710"/>
            <a:ext cx="288032" cy="288032"/>
          </a:xfrm>
          <a:prstGeom prst="rect">
            <a:avLst/>
          </a:prstGeom>
          <a:solidFill>
            <a:srgbClr val="9FD8FF"/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rPr>
              <a:t>1</a:t>
            </a: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5BA22D4-2162-4D6A-BE2C-53AE2E456F21}"/>
              </a:ext>
            </a:extLst>
          </p:cNvPr>
          <p:cNvSpPr/>
          <p:nvPr/>
        </p:nvSpPr>
        <p:spPr bwMode="auto">
          <a:xfrm>
            <a:off x="1847581" y="1759710"/>
            <a:ext cx="288032" cy="288032"/>
          </a:xfrm>
          <a:prstGeom prst="rect">
            <a:avLst/>
          </a:prstGeom>
          <a:solidFill>
            <a:srgbClr val="9FD8FF"/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1</a:t>
            </a: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EC6B267-F167-45A4-B616-74F3132771DF}"/>
              </a:ext>
            </a:extLst>
          </p:cNvPr>
          <p:cNvSpPr/>
          <p:nvPr/>
        </p:nvSpPr>
        <p:spPr bwMode="auto">
          <a:xfrm>
            <a:off x="2135613" y="1759710"/>
            <a:ext cx="288032" cy="288032"/>
          </a:xfrm>
          <a:prstGeom prst="rect">
            <a:avLst/>
          </a:prstGeom>
          <a:solidFill>
            <a:srgbClr val="9FD8FF"/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rPr>
              <a:t>1</a:t>
            </a: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21C288B-230C-4F1B-8A6A-261ACE207FC9}"/>
              </a:ext>
            </a:extLst>
          </p:cNvPr>
          <p:cNvSpPr/>
          <p:nvPr/>
        </p:nvSpPr>
        <p:spPr bwMode="auto">
          <a:xfrm>
            <a:off x="2423645" y="1759710"/>
            <a:ext cx="288032" cy="288032"/>
          </a:xfrm>
          <a:prstGeom prst="rect">
            <a:avLst/>
          </a:prstGeom>
          <a:solidFill>
            <a:srgbClr val="9FD8FF"/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rPr>
              <a:t>1</a:t>
            </a: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72D4867-0D05-4673-83E6-9A4B27CD0831}"/>
              </a:ext>
            </a:extLst>
          </p:cNvPr>
          <p:cNvSpPr/>
          <p:nvPr/>
        </p:nvSpPr>
        <p:spPr bwMode="auto">
          <a:xfrm>
            <a:off x="2711484" y="1759710"/>
            <a:ext cx="288032" cy="288032"/>
          </a:xfrm>
          <a:prstGeom prst="rect">
            <a:avLst/>
          </a:prstGeom>
          <a:solidFill>
            <a:srgbClr val="9FD8FF"/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2</a:t>
            </a: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8DFBC59-0C8B-4EF0-B026-C6B20DFEEAC1}"/>
              </a:ext>
            </a:extLst>
          </p:cNvPr>
          <p:cNvSpPr/>
          <p:nvPr/>
        </p:nvSpPr>
        <p:spPr bwMode="auto">
          <a:xfrm>
            <a:off x="2999516" y="1759710"/>
            <a:ext cx="288032" cy="288032"/>
          </a:xfrm>
          <a:prstGeom prst="rect">
            <a:avLst/>
          </a:prstGeom>
          <a:solidFill>
            <a:srgbClr val="9FD8FF"/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rPr>
              <a:t>2</a:t>
            </a: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9BA7FBF-5D30-42AE-BB6D-075AC4271028}"/>
              </a:ext>
            </a:extLst>
          </p:cNvPr>
          <p:cNvSpPr/>
          <p:nvPr/>
        </p:nvSpPr>
        <p:spPr bwMode="auto">
          <a:xfrm>
            <a:off x="3287548" y="1759710"/>
            <a:ext cx="288032" cy="288032"/>
          </a:xfrm>
          <a:prstGeom prst="rect">
            <a:avLst/>
          </a:prstGeom>
          <a:solidFill>
            <a:srgbClr val="9FD8FF"/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2</a:t>
            </a: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A22B0957-3460-47D3-A543-341967F53B00}"/>
              </a:ext>
            </a:extLst>
          </p:cNvPr>
          <p:cNvSpPr/>
          <p:nvPr/>
        </p:nvSpPr>
        <p:spPr bwMode="auto">
          <a:xfrm>
            <a:off x="3575580" y="1759710"/>
            <a:ext cx="288032" cy="288032"/>
          </a:xfrm>
          <a:prstGeom prst="rect">
            <a:avLst/>
          </a:prstGeom>
          <a:solidFill>
            <a:srgbClr val="9FD8FF"/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2</a:t>
            </a: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F27BBC-86BC-425C-BB28-6B5590EE3CA2}"/>
              </a:ext>
            </a:extLst>
          </p:cNvPr>
          <p:cNvSpPr txBox="1"/>
          <p:nvPr/>
        </p:nvSpPr>
        <p:spPr>
          <a:xfrm>
            <a:off x="1234206" y="1759710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</a:rPr>
              <a:t>a:</a:t>
            </a:r>
            <a:endParaRPr lang="ru-RU" sz="1200" dirty="0">
              <a:latin typeface="+mj-lt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B80EF683-43D0-4142-90D3-62BC181A1C85}"/>
              </a:ext>
            </a:extLst>
          </p:cNvPr>
          <p:cNvSpPr/>
          <p:nvPr/>
        </p:nvSpPr>
        <p:spPr bwMode="auto">
          <a:xfrm>
            <a:off x="1553568" y="2339447"/>
            <a:ext cx="288032" cy="288032"/>
          </a:xfrm>
          <a:prstGeom prst="rect">
            <a:avLst/>
          </a:prstGeom>
          <a:solidFill>
            <a:srgbClr val="D0FFC1"/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rPr>
              <a:t>4</a:t>
            </a: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DA86A7F4-DDD9-430F-8F2E-E3EAAE1BF4A9}"/>
              </a:ext>
            </a:extLst>
          </p:cNvPr>
          <p:cNvSpPr/>
          <p:nvPr/>
        </p:nvSpPr>
        <p:spPr bwMode="auto">
          <a:xfrm>
            <a:off x="1841600" y="2339447"/>
            <a:ext cx="288032" cy="288032"/>
          </a:xfrm>
          <a:prstGeom prst="rect">
            <a:avLst/>
          </a:prstGeom>
          <a:solidFill>
            <a:srgbClr val="D0FFC1"/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1</a:t>
            </a: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A09D20AD-ABA1-4513-8D37-2D426DD32499}"/>
              </a:ext>
            </a:extLst>
          </p:cNvPr>
          <p:cNvSpPr/>
          <p:nvPr/>
        </p:nvSpPr>
        <p:spPr bwMode="auto">
          <a:xfrm>
            <a:off x="2129632" y="2339447"/>
            <a:ext cx="288032" cy="288032"/>
          </a:xfrm>
          <a:prstGeom prst="rect">
            <a:avLst/>
          </a:prstGeom>
          <a:solidFill>
            <a:srgbClr val="D0FFC1"/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4</a:t>
            </a: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257A6245-E6C3-41FA-985B-EECA8AA198D6}"/>
              </a:ext>
            </a:extLst>
          </p:cNvPr>
          <p:cNvSpPr/>
          <p:nvPr/>
        </p:nvSpPr>
        <p:spPr bwMode="auto">
          <a:xfrm>
            <a:off x="2417664" y="2339447"/>
            <a:ext cx="288032" cy="288032"/>
          </a:xfrm>
          <a:prstGeom prst="rect">
            <a:avLst/>
          </a:prstGeom>
          <a:solidFill>
            <a:srgbClr val="D0FFC1"/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rPr>
              <a:t>1</a:t>
            </a: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EA0AB476-1FCE-42D7-836B-D8EDCAA8D989}"/>
              </a:ext>
            </a:extLst>
          </p:cNvPr>
          <p:cNvSpPr/>
          <p:nvPr/>
        </p:nvSpPr>
        <p:spPr bwMode="auto">
          <a:xfrm>
            <a:off x="2705503" y="2339447"/>
            <a:ext cx="288032" cy="288032"/>
          </a:xfrm>
          <a:prstGeom prst="rect">
            <a:avLst/>
          </a:prstGeom>
          <a:solidFill>
            <a:srgbClr val="D0FFC1"/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rPr>
              <a:t>4</a:t>
            </a: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4C23AFAC-2079-48E6-A3A4-D69924465ABC}"/>
              </a:ext>
            </a:extLst>
          </p:cNvPr>
          <p:cNvSpPr/>
          <p:nvPr/>
        </p:nvSpPr>
        <p:spPr bwMode="auto">
          <a:xfrm>
            <a:off x="2993535" y="2339447"/>
            <a:ext cx="288032" cy="288032"/>
          </a:xfrm>
          <a:prstGeom prst="rect">
            <a:avLst/>
          </a:prstGeom>
          <a:solidFill>
            <a:srgbClr val="D0FFC1"/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rPr>
              <a:t>2</a:t>
            </a: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CE0B889B-86EE-4E33-959E-EB9FBBBCD713}"/>
              </a:ext>
            </a:extLst>
          </p:cNvPr>
          <p:cNvSpPr/>
          <p:nvPr/>
        </p:nvSpPr>
        <p:spPr bwMode="auto">
          <a:xfrm>
            <a:off x="3281567" y="2339447"/>
            <a:ext cx="288032" cy="288032"/>
          </a:xfrm>
          <a:prstGeom prst="rect">
            <a:avLst/>
          </a:prstGeom>
          <a:solidFill>
            <a:srgbClr val="D0FFC1"/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rPr>
              <a:t>4</a:t>
            </a: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E62737CB-E27E-4E73-8017-4946247DF05F}"/>
              </a:ext>
            </a:extLst>
          </p:cNvPr>
          <p:cNvSpPr/>
          <p:nvPr/>
        </p:nvSpPr>
        <p:spPr bwMode="auto">
          <a:xfrm>
            <a:off x="3569599" y="2339447"/>
            <a:ext cx="288032" cy="288032"/>
          </a:xfrm>
          <a:prstGeom prst="rect">
            <a:avLst/>
          </a:prstGeom>
          <a:solidFill>
            <a:srgbClr val="D0FFC1"/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2</a:t>
            </a: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B8C368-982A-4BF5-A2E8-0AB5024D4BE1}"/>
              </a:ext>
            </a:extLst>
          </p:cNvPr>
          <p:cNvSpPr txBox="1"/>
          <p:nvPr/>
        </p:nvSpPr>
        <p:spPr>
          <a:xfrm>
            <a:off x="1228225" y="2339447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</a:rPr>
              <a:t>b:</a:t>
            </a:r>
            <a:endParaRPr lang="ru-RU" sz="1200" dirty="0"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B7AD7F-E839-47C8-B9DB-BF13CAF4ABD2}"/>
              </a:ext>
            </a:extLst>
          </p:cNvPr>
          <p:cNvSpPr txBox="1"/>
          <p:nvPr/>
        </p:nvSpPr>
        <p:spPr>
          <a:xfrm>
            <a:off x="2578814" y="205509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</a:rPr>
              <a:t>+</a:t>
            </a:r>
            <a:endParaRPr lang="ru-RU" sz="1200" dirty="0">
              <a:latin typeface="+mj-lt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0C28252A-A5C2-441D-AD74-7D52B36B9169}"/>
              </a:ext>
            </a:extLst>
          </p:cNvPr>
          <p:cNvSpPr/>
          <p:nvPr/>
        </p:nvSpPr>
        <p:spPr bwMode="auto">
          <a:xfrm>
            <a:off x="1553568" y="2919184"/>
            <a:ext cx="288032" cy="288032"/>
          </a:xfrm>
          <a:prstGeom prst="rect">
            <a:avLst/>
          </a:prstGeom>
          <a:solidFill>
            <a:srgbClr val="E4BDFF"/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5</a:t>
            </a: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CCAB83A7-3E6A-4C7A-94DB-74D9EA870C44}"/>
              </a:ext>
            </a:extLst>
          </p:cNvPr>
          <p:cNvSpPr/>
          <p:nvPr/>
        </p:nvSpPr>
        <p:spPr bwMode="auto">
          <a:xfrm>
            <a:off x="1841600" y="2919184"/>
            <a:ext cx="288032" cy="288032"/>
          </a:xfrm>
          <a:prstGeom prst="rect">
            <a:avLst/>
          </a:prstGeom>
          <a:solidFill>
            <a:srgbClr val="E4BDFF"/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rPr>
              <a:t>2</a:t>
            </a: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43AA8822-8D6D-436D-95C9-87FB989F7BF7}"/>
              </a:ext>
            </a:extLst>
          </p:cNvPr>
          <p:cNvSpPr/>
          <p:nvPr/>
        </p:nvSpPr>
        <p:spPr bwMode="auto">
          <a:xfrm>
            <a:off x="2129632" y="2919184"/>
            <a:ext cx="288032" cy="288032"/>
          </a:xfrm>
          <a:prstGeom prst="rect">
            <a:avLst/>
          </a:prstGeom>
          <a:solidFill>
            <a:srgbClr val="E4BDFF"/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5</a:t>
            </a: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C9140E28-7A54-4F17-8694-57E5AB1C9B36}"/>
              </a:ext>
            </a:extLst>
          </p:cNvPr>
          <p:cNvSpPr/>
          <p:nvPr/>
        </p:nvSpPr>
        <p:spPr bwMode="auto">
          <a:xfrm>
            <a:off x="2417664" y="2919184"/>
            <a:ext cx="288032" cy="288032"/>
          </a:xfrm>
          <a:prstGeom prst="rect">
            <a:avLst/>
          </a:prstGeom>
          <a:solidFill>
            <a:srgbClr val="E4BDFF"/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rPr>
              <a:t>2</a:t>
            </a: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6DDB0ED3-E785-4988-8FE9-A1FB5743988D}"/>
              </a:ext>
            </a:extLst>
          </p:cNvPr>
          <p:cNvSpPr/>
          <p:nvPr/>
        </p:nvSpPr>
        <p:spPr bwMode="auto">
          <a:xfrm>
            <a:off x="2705503" y="2919184"/>
            <a:ext cx="288032" cy="288032"/>
          </a:xfrm>
          <a:prstGeom prst="rect">
            <a:avLst/>
          </a:prstGeom>
          <a:solidFill>
            <a:srgbClr val="E4BDFF"/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6</a:t>
            </a: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AB60EC01-987E-45BB-AD4F-6AA8E332F3BA}"/>
              </a:ext>
            </a:extLst>
          </p:cNvPr>
          <p:cNvSpPr/>
          <p:nvPr/>
        </p:nvSpPr>
        <p:spPr bwMode="auto">
          <a:xfrm>
            <a:off x="2993535" y="2919184"/>
            <a:ext cx="288032" cy="288032"/>
          </a:xfrm>
          <a:prstGeom prst="rect">
            <a:avLst/>
          </a:prstGeom>
          <a:solidFill>
            <a:srgbClr val="E4BDFF"/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4</a:t>
            </a: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0DDA43B1-27D9-407B-8808-2DACDA5E380A}"/>
              </a:ext>
            </a:extLst>
          </p:cNvPr>
          <p:cNvSpPr/>
          <p:nvPr/>
        </p:nvSpPr>
        <p:spPr bwMode="auto">
          <a:xfrm>
            <a:off x="3281567" y="2919184"/>
            <a:ext cx="288032" cy="288032"/>
          </a:xfrm>
          <a:prstGeom prst="rect">
            <a:avLst/>
          </a:prstGeom>
          <a:solidFill>
            <a:srgbClr val="E4BDFF"/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6</a:t>
            </a: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E58B9297-251B-4225-A328-295CA12A7733}"/>
              </a:ext>
            </a:extLst>
          </p:cNvPr>
          <p:cNvSpPr/>
          <p:nvPr/>
        </p:nvSpPr>
        <p:spPr bwMode="auto">
          <a:xfrm>
            <a:off x="3569599" y="2919184"/>
            <a:ext cx="288032" cy="288032"/>
          </a:xfrm>
          <a:prstGeom prst="rect">
            <a:avLst/>
          </a:prstGeom>
          <a:solidFill>
            <a:srgbClr val="E4BDFF"/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tx1"/>
                </a:solidFill>
                <a:latin typeface="+mj-lt"/>
                <a:cs typeface="Arial" pitchFamily="34" charset="0"/>
              </a:rPr>
              <a:t>4</a:t>
            </a: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7C76DE-5332-4B40-9C2C-7513944DCB5F}"/>
              </a:ext>
            </a:extLst>
          </p:cNvPr>
          <p:cNvSpPr txBox="1"/>
          <p:nvPr/>
        </p:nvSpPr>
        <p:spPr>
          <a:xfrm>
            <a:off x="1228225" y="2919184"/>
            <a:ext cx="304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</a:rPr>
              <a:t>c:</a:t>
            </a:r>
            <a:endParaRPr lang="ru-RU" sz="1200" dirty="0">
              <a:latin typeface="+mj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6C19486-141A-4B59-B562-3B875C071A75}"/>
              </a:ext>
            </a:extLst>
          </p:cNvPr>
          <p:cNvSpPr txBox="1"/>
          <p:nvPr/>
        </p:nvSpPr>
        <p:spPr>
          <a:xfrm>
            <a:off x="2561680" y="264218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</a:rPr>
              <a:t>=</a:t>
            </a:r>
            <a:endParaRPr lang="ru-RU" sz="1200" dirty="0">
              <a:latin typeface="+mj-lt"/>
            </a:endParaRPr>
          </a:p>
        </p:txBody>
      </p:sp>
      <p:sp>
        <p:nvSpPr>
          <p:cNvPr id="41" name="Полилиния: фигура 40">
            <a:extLst>
              <a:ext uri="{FF2B5EF4-FFF2-40B4-BE49-F238E27FC236}">
                <a16:creationId xmlns:a16="http://schemas.microsoft.com/office/drawing/2014/main" id="{2FBFFB3D-DB51-44C1-8976-B144B25E5B0C}"/>
              </a:ext>
            </a:extLst>
          </p:cNvPr>
          <p:cNvSpPr/>
          <p:nvPr/>
        </p:nvSpPr>
        <p:spPr bwMode="auto">
          <a:xfrm>
            <a:off x="1677243" y="1125969"/>
            <a:ext cx="92156" cy="512015"/>
          </a:xfrm>
          <a:custGeom>
            <a:avLst/>
            <a:gdLst>
              <a:gd name="connsiteX0" fmla="*/ 225719 w 225719"/>
              <a:gd name="connsiteY0" fmla="*/ 0 h 723418"/>
              <a:gd name="connsiteX1" fmla="*/ 13 w 225719"/>
              <a:gd name="connsiteY1" fmla="*/ 283580 h 723418"/>
              <a:gd name="connsiteX2" fmla="*/ 214145 w 225719"/>
              <a:gd name="connsiteY2" fmla="*/ 428263 h 723418"/>
              <a:gd name="connsiteX3" fmla="*/ 104185 w 225719"/>
              <a:gd name="connsiteY3" fmla="*/ 723418 h 723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719" h="723418">
                <a:moveTo>
                  <a:pt x="225719" y="0"/>
                </a:moveTo>
                <a:cubicBezTo>
                  <a:pt x="113830" y="106101"/>
                  <a:pt x="1942" y="212203"/>
                  <a:pt x="13" y="283580"/>
                </a:cubicBezTo>
                <a:cubicBezTo>
                  <a:pt x="-1916" y="354957"/>
                  <a:pt x="196783" y="354957"/>
                  <a:pt x="214145" y="428263"/>
                </a:cubicBezTo>
                <a:cubicBezTo>
                  <a:pt x="231507" y="501569"/>
                  <a:pt x="116724" y="674226"/>
                  <a:pt x="104185" y="723418"/>
                </a:cubicBez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A46FEA5F-C15C-467A-9273-0CB48D1E3DFF}"/>
              </a:ext>
            </a:extLst>
          </p:cNvPr>
          <p:cNvCxnSpPr>
            <a:cxnSpLocks/>
            <a:stCxn id="41" idx="3"/>
          </p:cNvCxnSpPr>
          <p:nvPr/>
        </p:nvCxnSpPr>
        <p:spPr bwMode="auto">
          <a:xfrm flipV="1">
            <a:off x="1719779" y="1544420"/>
            <a:ext cx="75357" cy="9356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5EFC9E41-2518-4C51-8080-93DA479B1A09}"/>
              </a:ext>
            </a:extLst>
          </p:cNvPr>
          <p:cNvCxnSpPr>
            <a:cxnSpLocks/>
            <a:stCxn id="41" idx="3"/>
          </p:cNvCxnSpPr>
          <p:nvPr/>
        </p:nvCxnSpPr>
        <p:spPr bwMode="auto">
          <a:xfrm flipH="1" flipV="1">
            <a:off x="1677243" y="1544420"/>
            <a:ext cx="42536" cy="935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Полилиния: фигура 43">
            <a:extLst>
              <a:ext uri="{FF2B5EF4-FFF2-40B4-BE49-F238E27FC236}">
                <a16:creationId xmlns:a16="http://schemas.microsoft.com/office/drawing/2014/main" id="{E8FD3190-B09C-436B-8286-44F5460F5A67}"/>
              </a:ext>
            </a:extLst>
          </p:cNvPr>
          <p:cNvSpPr/>
          <p:nvPr/>
        </p:nvSpPr>
        <p:spPr bwMode="auto">
          <a:xfrm>
            <a:off x="1951112" y="1125969"/>
            <a:ext cx="92156" cy="512015"/>
          </a:xfrm>
          <a:custGeom>
            <a:avLst/>
            <a:gdLst>
              <a:gd name="connsiteX0" fmla="*/ 225719 w 225719"/>
              <a:gd name="connsiteY0" fmla="*/ 0 h 723418"/>
              <a:gd name="connsiteX1" fmla="*/ 13 w 225719"/>
              <a:gd name="connsiteY1" fmla="*/ 283580 h 723418"/>
              <a:gd name="connsiteX2" fmla="*/ 214145 w 225719"/>
              <a:gd name="connsiteY2" fmla="*/ 428263 h 723418"/>
              <a:gd name="connsiteX3" fmla="*/ 104185 w 225719"/>
              <a:gd name="connsiteY3" fmla="*/ 723418 h 723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719" h="723418">
                <a:moveTo>
                  <a:pt x="225719" y="0"/>
                </a:moveTo>
                <a:cubicBezTo>
                  <a:pt x="113830" y="106101"/>
                  <a:pt x="1942" y="212203"/>
                  <a:pt x="13" y="283580"/>
                </a:cubicBezTo>
                <a:cubicBezTo>
                  <a:pt x="-1916" y="354957"/>
                  <a:pt x="196783" y="354957"/>
                  <a:pt x="214145" y="428263"/>
                </a:cubicBezTo>
                <a:cubicBezTo>
                  <a:pt x="231507" y="501569"/>
                  <a:pt x="116724" y="674226"/>
                  <a:pt x="104185" y="723418"/>
                </a:cubicBez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7D828169-94CE-4FA1-90C1-C0BD0C67CAF1}"/>
              </a:ext>
            </a:extLst>
          </p:cNvPr>
          <p:cNvCxnSpPr>
            <a:cxnSpLocks/>
            <a:stCxn id="44" idx="3"/>
          </p:cNvCxnSpPr>
          <p:nvPr/>
        </p:nvCxnSpPr>
        <p:spPr bwMode="auto">
          <a:xfrm flipV="1">
            <a:off x="1993648" y="1544420"/>
            <a:ext cx="75357" cy="9356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FE6A3BBB-9458-465A-B751-5ADD60A867EC}"/>
              </a:ext>
            </a:extLst>
          </p:cNvPr>
          <p:cNvCxnSpPr>
            <a:cxnSpLocks/>
            <a:stCxn id="44" idx="3"/>
          </p:cNvCxnSpPr>
          <p:nvPr/>
        </p:nvCxnSpPr>
        <p:spPr bwMode="auto">
          <a:xfrm flipH="1" flipV="1">
            <a:off x="1951112" y="1544420"/>
            <a:ext cx="42536" cy="935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" name="Полилиния: фигура 46">
            <a:extLst>
              <a:ext uri="{FF2B5EF4-FFF2-40B4-BE49-F238E27FC236}">
                <a16:creationId xmlns:a16="http://schemas.microsoft.com/office/drawing/2014/main" id="{E5D3AEEC-9688-41DA-9312-30ACBC85F28E}"/>
              </a:ext>
            </a:extLst>
          </p:cNvPr>
          <p:cNvSpPr/>
          <p:nvPr/>
        </p:nvSpPr>
        <p:spPr bwMode="auto">
          <a:xfrm>
            <a:off x="2253080" y="1125969"/>
            <a:ext cx="92156" cy="512015"/>
          </a:xfrm>
          <a:custGeom>
            <a:avLst/>
            <a:gdLst>
              <a:gd name="connsiteX0" fmla="*/ 225719 w 225719"/>
              <a:gd name="connsiteY0" fmla="*/ 0 h 723418"/>
              <a:gd name="connsiteX1" fmla="*/ 13 w 225719"/>
              <a:gd name="connsiteY1" fmla="*/ 283580 h 723418"/>
              <a:gd name="connsiteX2" fmla="*/ 214145 w 225719"/>
              <a:gd name="connsiteY2" fmla="*/ 428263 h 723418"/>
              <a:gd name="connsiteX3" fmla="*/ 104185 w 225719"/>
              <a:gd name="connsiteY3" fmla="*/ 723418 h 723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719" h="723418">
                <a:moveTo>
                  <a:pt x="225719" y="0"/>
                </a:moveTo>
                <a:cubicBezTo>
                  <a:pt x="113830" y="106101"/>
                  <a:pt x="1942" y="212203"/>
                  <a:pt x="13" y="283580"/>
                </a:cubicBezTo>
                <a:cubicBezTo>
                  <a:pt x="-1916" y="354957"/>
                  <a:pt x="196783" y="354957"/>
                  <a:pt x="214145" y="428263"/>
                </a:cubicBezTo>
                <a:cubicBezTo>
                  <a:pt x="231507" y="501569"/>
                  <a:pt x="116724" y="674226"/>
                  <a:pt x="104185" y="723418"/>
                </a:cubicBez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9E4F113F-4FC2-44C6-B2EF-29021715CCE0}"/>
              </a:ext>
            </a:extLst>
          </p:cNvPr>
          <p:cNvCxnSpPr>
            <a:cxnSpLocks/>
            <a:stCxn id="47" idx="3"/>
          </p:cNvCxnSpPr>
          <p:nvPr/>
        </p:nvCxnSpPr>
        <p:spPr bwMode="auto">
          <a:xfrm flipV="1">
            <a:off x="2295616" y="1544420"/>
            <a:ext cx="75357" cy="9356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1F8754B0-0EA2-4CE8-A611-1E6DEC82A708}"/>
              </a:ext>
            </a:extLst>
          </p:cNvPr>
          <p:cNvCxnSpPr>
            <a:cxnSpLocks/>
            <a:stCxn id="47" idx="3"/>
          </p:cNvCxnSpPr>
          <p:nvPr/>
        </p:nvCxnSpPr>
        <p:spPr bwMode="auto">
          <a:xfrm flipH="1" flipV="1">
            <a:off x="2253080" y="1544420"/>
            <a:ext cx="42536" cy="935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Полилиния: фигура 49">
            <a:extLst>
              <a:ext uri="{FF2B5EF4-FFF2-40B4-BE49-F238E27FC236}">
                <a16:creationId xmlns:a16="http://schemas.microsoft.com/office/drawing/2014/main" id="{BAAED790-354F-4274-BBF4-A4655EDBD707}"/>
              </a:ext>
            </a:extLst>
          </p:cNvPr>
          <p:cNvSpPr/>
          <p:nvPr/>
        </p:nvSpPr>
        <p:spPr bwMode="auto">
          <a:xfrm>
            <a:off x="2526949" y="1125969"/>
            <a:ext cx="92156" cy="512015"/>
          </a:xfrm>
          <a:custGeom>
            <a:avLst/>
            <a:gdLst>
              <a:gd name="connsiteX0" fmla="*/ 225719 w 225719"/>
              <a:gd name="connsiteY0" fmla="*/ 0 h 723418"/>
              <a:gd name="connsiteX1" fmla="*/ 13 w 225719"/>
              <a:gd name="connsiteY1" fmla="*/ 283580 h 723418"/>
              <a:gd name="connsiteX2" fmla="*/ 214145 w 225719"/>
              <a:gd name="connsiteY2" fmla="*/ 428263 h 723418"/>
              <a:gd name="connsiteX3" fmla="*/ 104185 w 225719"/>
              <a:gd name="connsiteY3" fmla="*/ 723418 h 723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719" h="723418">
                <a:moveTo>
                  <a:pt x="225719" y="0"/>
                </a:moveTo>
                <a:cubicBezTo>
                  <a:pt x="113830" y="106101"/>
                  <a:pt x="1942" y="212203"/>
                  <a:pt x="13" y="283580"/>
                </a:cubicBezTo>
                <a:cubicBezTo>
                  <a:pt x="-1916" y="354957"/>
                  <a:pt x="196783" y="354957"/>
                  <a:pt x="214145" y="428263"/>
                </a:cubicBezTo>
                <a:cubicBezTo>
                  <a:pt x="231507" y="501569"/>
                  <a:pt x="116724" y="674226"/>
                  <a:pt x="104185" y="723418"/>
                </a:cubicBez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680159EB-BCB5-4FE8-907A-866BDEFD3EA4}"/>
              </a:ext>
            </a:extLst>
          </p:cNvPr>
          <p:cNvCxnSpPr>
            <a:cxnSpLocks/>
            <a:stCxn id="50" idx="3"/>
          </p:cNvCxnSpPr>
          <p:nvPr/>
        </p:nvCxnSpPr>
        <p:spPr bwMode="auto">
          <a:xfrm flipV="1">
            <a:off x="2569485" y="1544420"/>
            <a:ext cx="75357" cy="9356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>
            <a:extLst>
              <a:ext uri="{FF2B5EF4-FFF2-40B4-BE49-F238E27FC236}">
                <a16:creationId xmlns:a16="http://schemas.microsoft.com/office/drawing/2014/main" id="{B0B6DF15-2522-42AF-861C-AC13A64F5B61}"/>
              </a:ext>
            </a:extLst>
          </p:cNvPr>
          <p:cNvCxnSpPr>
            <a:cxnSpLocks/>
            <a:stCxn id="50" idx="3"/>
          </p:cNvCxnSpPr>
          <p:nvPr/>
        </p:nvCxnSpPr>
        <p:spPr bwMode="auto">
          <a:xfrm flipH="1" flipV="1">
            <a:off x="2526949" y="1544420"/>
            <a:ext cx="42536" cy="935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3" name="Полилиния: фигура 52">
            <a:extLst>
              <a:ext uri="{FF2B5EF4-FFF2-40B4-BE49-F238E27FC236}">
                <a16:creationId xmlns:a16="http://schemas.microsoft.com/office/drawing/2014/main" id="{7D7665ED-47F3-47DD-ACD8-65FE9B0CD3E4}"/>
              </a:ext>
            </a:extLst>
          </p:cNvPr>
          <p:cNvSpPr/>
          <p:nvPr/>
        </p:nvSpPr>
        <p:spPr bwMode="auto">
          <a:xfrm>
            <a:off x="2814521" y="1117107"/>
            <a:ext cx="92156" cy="512015"/>
          </a:xfrm>
          <a:custGeom>
            <a:avLst/>
            <a:gdLst>
              <a:gd name="connsiteX0" fmla="*/ 225719 w 225719"/>
              <a:gd name="connsiteY0" fmla="*/ 0 h 723418"/>
              <a:gd name="connsiteX1" fmla="*/ 13 w 225719"/>
              <a:gd name="connsiteY1" fmla="*/ 283580 h 723418"/>
              <a:gd name="connsiteX2" fmla="*/ 214145 w 225719"/>
              <a:gd name="connsiteY2" fmla="*/ 428263 h 723418"/>
              <a:gd name="connsiteX3" fmla="*/ 104185 w 225719"/>
              <a:gd name="connsiteY3" fmla="*/ 723418 h 723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719" h="723418">
                <a:moveTo>
                  <a:pt x="225719" y="0"/>
                </a:moveTo>
                <a:cubicBezTo>
                  <a:pt x="113830" y="106101"/>
                  <a:pt x="1942" y="212203"/>
                  <a:pt x="13" y="283580"/>
                </a:cubicBezTo>
                <a:cubicBezTo>
                  <a:pt x="-1916" y="354957"/>
                  <a:pt x="196783" y="354957"/>
                  <a:pt x="214145" y="428263"/>
                </a:cubicBezTo>
                <a:cubicBezTo>
                  <a:pt x="231507" y="501569"/>
                  <a:pt x="116724" y="674226"/>
                  <a:pt x="104185" y="723418"/>
                </a:cubicBez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cxnSp>
        <p:nvCxn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14332E6E-EDD8-4DE2-9D24-F84AFA4AA699}"/>
              </a:ext>
            </a:extLst>
          </p:cNvPr>
          <p:cNvCxnSpPr>
            <a:cxnSpLocks/>
            <a:stCxn id="53" idx="3"/>
          </p:cNvCxnSpPr>
          <p:nvPr/>
        </p:nvCxnSpPr>
        <p:spPr bwMode="auto">
          <a:xfrm flipV="1">
            <a:off x="2857057" y="1535558"/>
            <a:ext cx="75357" cy="9356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DFB46607-9F6B-4D62-AED5-1F90722932F0}"/>
              </a:ext>
            </a:extLst>
          </p:cNvPr>
          <p:cNvCxnSpPr>
            <a:cxnSpLocks/>
            <a:stCxn id="53" idx="3"/>
          </p:cNvCxnSpPr>
          <p:nvPr/>
        </p:nvCxnSpPr>
        <p:spPr bwMode="auto">
          <a:xfrm flipH="1" flipV="1">
            <a:off x="2814521" y="1535558"/>
            <a:ext cx="42536" cy="935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6" name="Полилиния: фигура 55">
            <a:extLst>
              <a:ext uri="{FF2B5EF4-FFF2-40B4-BE49-F238E27FC236}">
                <a16:creationId xmlns:a16="http://schemas.microsoft.com/office/drawing/2014/main" id="{1B675AF6-3924-41E7-9B97-352E934A8A91}"/>
              </a:ext>
            </a:extLst>
          </p:cNvPr>
          <p:cNvSpPr/>
          <p:nvPr/>
        </p:nvSpPr>
        <p:spPr bwMode="auto">
          <a:xfrm>
            <a:off x="3088390" y="1117107"/>
            <a:ext cx="92156" cy="512015"/>
          </a:xfrm>
          <a:custGeom>
            <a:avLst/>
            <a:gdLst>
              <a:gd name="connsiteX0" fmla="*/ 225719 w 225719"/>
              <a:gd name="connsiteY0" fmla="*/ 0 h 723418"/>
              <a:gd name="connsiteX1" fmla="*/ 13 w 225719"/>
              <a:gd name="connsiteY1" fmla="*/ 283580 h 723418"/>
              <a:gd name="connsiteX2" fmla="*/ 214145 w 225719"/>
              <a:gd name="connsiteY2" fmla="*/ 428263 h 723418"/>
              <a:gd name="connsiteX3" fmla="*/ 104185 w 225719"/>
              <a:gd name="connsiteY3" fmla="*/ 723418 h 723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719" h="723418">
                <a:moveTo>
                  <a:pt x="225719" y="0"/>
                </a:moveTo>
                <a:cubicBezTo>
                  <a:pt x="113830" y="106101"/>
                  <a:pt x="1942" y="212203"/>
                  <a:pt x="13" y="283580"/>
                </a:cubicBezTo>
                <a:cubicBezTo>
                  <a:pt x="-1916" y="354957"/>
                  <a:pt x="196783" y="354957"/>
                  <a:pt x="214145" y="428263"/>
                </a:cubicBezTo>
                <a:cubicBezTo>
                  <a:pt x="231507" y="501569"/>
                  <a:pt x="116724" y="674226"/>
                  <a:pt x="104185" y="723418"/>
                </a:cubicBez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cxnSp>
        <p:nvCxnSpPr>
          <p:cNvPr id="57" name="Прямая соединительная линия 56">
            <a:extLst>
              <a:ext uri="{FF2B5EF4-FFF2-40B4-BE49-F238E27FC236}">
                <a16:creationId xmlns:a16="http://schemas.microsoft.com/office/drawing/2014/main" id="{A27A983A-1101-4631-BCB9-BBF12663B961}"/>
              </a:ext>
            </a:extLst>
          </p:cNvPr>
          <p:cNvCxnSpPr>
            <a:cxnSpLocks/>
            <a:stCxn id="56" idx="3"/>
          </p:cNvCxnSpPr>
          <p:nvPr/>
        </p:nvCxnSpPr>
        <p:spPr bwMode="auto">
          <a:xfrm flipV="1">
            <a:off x="3130926" y="1535558"/>
            <a:ext cx="75357" cy="9356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>
            <a:extLst>
              <a:ext uri="{FF2B5EF4-FFF2-40B4-BE49-F238E27FC236}">
                <a16:creationId xmlns:a16="http://schemas.microsoft.com/office/drawing/2014/main" id="{9E2AD6D5-AF1B-45D6-A1E7-EBCECFB8682F}"/>
              </a:ext>
            </a:extLst>
          </p:cNvPr>
          <p:cNvCxnSpPr>
            <a:cxnSpLocks/>
            <a:stCxn id="56" idx="3"/>
          </p:cNvCxnSpPr>
          <p:nvPr/>
        </p:nvCxnSpPr>
        <p:spPr bwMode="auto">
          <a:xfrm flipH="1" flipV="1">
            <a:off x="3088390" y="1535558"/>
            <a:ext cx="42536" cy="935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Полилиния: фигура 58">
            <a:extLst>
              <a:ext uri="{FF2B5EF4-FFF2-40B4-BE49-F238E27FC236}">
                <a16:creationId xmlns:a16="http://schemas.microsoft.com/office/drawing/2014/main" id="{A206949A-7612-4C94-BE63-8DF7187AA08B}"/>
              </a:ext>
            </a:extLst>
          </p:cNvPr>
          <p:cNvSpPr/>
          <p:nvPr/>
        </p:nvSpPr>
        <p:spPr bwMode="auto">
          <a:xfrm>
            <a:off x="3390358" y="1117107"/>
            <a:ext cx="92156" cy="512015"/>
          </a:xfrm>
          <a:custGeom>
            <a:avLst/>
            <a:gdLst>
              <a:gd name="connsiteX0" fmla="*/ 225719 w 225719"/>
              <a:gd name="connsiteY0" fmla="*/ 0 h 723418"/>
              <a:gd name="connsiteX1" fmla="*/ 13 w 225719"/>
              <a:gd name="connsiteY1" fmla="*/ 283580 h 723418"/>
              <a:gd name="connsiteX2" fmla="*/ 214145 w 225719"/>
              <a:gd name="connsiteY2" fmla="*/ 428263 h 723418"/>
              <a:gd name="connsiteX3" fmla="*/ 104185 w 225719"/>
              <a:gd name="connsiteY3" fmla="*/ 723418 h 723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719" h="723418">
                <a:moveTo>
                  <a:pt x="225719" y="0"/>
                </a:moveTo>
                <a:cubicBezTo>
                  <a:pt x="113830" y="106101"/>
                  <a:pt x="1942" y="212203"/>
                  <a:pt x="13" y="283580"/>
                </a:cubicBezTo>
                <a:cubicBezTo>
                  <a:pt x="-1916" y="354957"/>
                  <a:pt x="196783" y="354957"/>
                  <a:pt x="214145" y="428263"/>
                </a:cubicBezTo>
                <a:cubicBezTo>
                  <a:pt x="231507" y="501569"/>
                  <a:pt x="116724" y="674226"/>
                  <a:pt x="104185" y="723418"/>
                </a:cubicBez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cxnSp>
        <p:nvCxnSpPr>
          <p:cNvPr id="60" name="Прямая соединительная линия 59">
            <a:extLst>
              <a:ext uri="{FF2B5EF4-FFF2-40B4-BE49-F238E27FC236}">
                <a16:creationId xmlns:a16="http://schemas.microsoft.com/office/drawing/2014/main" id="{ADFEB7AA-35F9-421C-9F8C-E3F1BCC22E80}"/>
              </a:ext>
            </a:extLst>
          </p:cNvPr>
          <p:cNvCxnSpPr>
            <a:cxnSpLocks/>
            <a:stCxn id="59" idx="3"/>
          </p:cNvCxnSpPr>
          <p:nvPr/>
        </p:nvCxnSpPr>
        <p:spPr bwMode="auto">
          <a:xfrm flipV="1">
            <a:off x="3432894" y="1535558"/>
            <a:ext cx="75357" cy="9356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>
            <a:extLst>
              <a:ext uri="{FF2B5EF4-FFF2-40B4-BE49-F238E27FC236}">
                <a16:creationId xmlns:a16="http://schemas.microsoft.com/office/drawing/2014/main" id="{0D11DADD-FED0-497E-BB18-86671997852B}"/>
              </a:ext>
            </a:extLst>
          </p:cNvPr>
          <p:cNvCxnSpPr>
            <a:cxnSpLocks/>
            <a:stCxn id="59" idx="3"/>
          </p:cNvCxnSpPr>
          <p:nvPr/>
        </p:nvCxnSpPr>
        <p:spPr bwMode="auto">
          <a:xfrm flipH="1" flipV="1">
            <a:off x="3390358" y="1535558"/>
            <a:ext cx="42536" cy="935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2" name="Полилиния: фигура 61">
            <a:extLst>
              <a:ext uri="{FF2B5EF4-FFF2-40B4-BE49-F238E27FC236}">
                <a16:creationId xmlns:a16="http://schemas.microsoft.com/office/drawing/2014/main" id="{C8A7265A-4B5D-4DBF-95CE-4576DF3E1B21}"/>
              </a:ext>
            </a:extLst>
          </p:cNvPr>
          <p:cNvSpPr/>
          <p:nvPr/>
        </p:nvSpPr>
        <p:spPr bwMode="auto">
          <a:xfrm>
            <a:off x="3664227" y="1117107"/>
            <a:ext cx="92156" cy="512015"/>
          </a:xfrm>
          <a:custGeom>
            <a:avLst/>
            <a:gdLst>
              <a:gd name="connsiteX0" fmla="*/ 225719 w 225719"/>
              <a:gd name="connsiteY0" fmla="*/ 0 h 723418"/>
              <a:gd name="connsiteX1" fmla="*/ 13 w 225719"/>
              <a:gd name="connsiteY1" fmla="*/ 283580 h 723418"/>
              <a:gd name="connsiteX2" fmla="*/ 214145 w 225719"/>
              <a:gd name="connsiteY2" fmla="*/ 428263 h 723418"/>
              <a:gd name="connsiteX3" fmla="*/ 104185 w 225719"/>
              <a:gd name="connsiteY3" fmla="*/ 723418 h 723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719" h="723418">
                <a:moveTo>
                  <a:pt x="225719" y="0"/>
                </a:moveTo>
                <a:cubicBezTo>
                  <a:pt x="113830" y="106101"/>
                  <a:pt x="1942" y="212203"/>
                  <a:pt x="13" y="283580"/>
                </a:cubicBezTo>
                <a:cubicBezTo>
                  <a:pt x="-1916" y="354957"/>
                  <a:pt x="196783" y="354957"/>
                  <a:pt x="214145" y="428263"/>
                </a:cubicBezTo>
                <a:cubicBezTo>
                  <a:pt x="231507" y="501569"/>
                  <a:pt x="116724" y="674226"/>
                  <a:pt x="104185" y="723418"/>
                </a:cubicBez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cxnSp>
        <p:nvCxnSpPr>
          <p:cNvPr id="63" name="Прямая соединительная линия 62">
            <a:extLst>
              <a:ext uri="{FF2B5EF4-FFF2-40B4-BE49-F238E27FC236}">
                <a16:creationId xmlns:a16="http://schemas.microsoft.com/office/drawing/2014/main" id="{F6BD780F-5B08-4ABB-B170-4DF5CA6CD924}"/>
              </a:ext>
            </a:extLst>
          </p:cNvPr>
          <p:cNvCxnSpPr>
            <a:cxnSpLocks/>
            <a:stCxn id="62" idx="3"/>
          </p:cNvCxnSpPr>
          <p:nvPr/>
        </p:nvCxnSpPr>
        <p:spPr bwMode="auto">
          <a:xfrm flipV="1">
            <a:off x="3706763" y="1535558"/>
            <a:ext cx="75357" cy="9356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>
            <a:extLst>
              <a:ext uri="{FF2B5EF4-FFF2-40B4-BE49-F238E27FC236}">
                <a16:creationId xmlns:a16="http://schemas.microsoft.com/office/drawing/2014/main" id="{39B28290-83D6-4751-B448-9B56137E73CB}"/>
              </a:ext>
            </a:extLst>
          </p:cNvPr>
          <p:cNvCxnSpPr>
            <a:cxnSpLocks/>
            <a:stCxn id="62" idx="3"/>
          </p:cNvCxnSpPr>
          <p:nvPr/>
        </p:nvCxnSpPr>
        <p:spPr bwMode="auto">
          <a:xfrm flipH="1" flipV="1">
            <a:off x="3664227" y="1535558"/>
            <a:ext cx="42536" cy="935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C85A036-75FC-40F1-9D68-51E418F7EF5B}"/>
              </a:ext>
            </a:extLst>
          </p:cNvPr>
          <p:cNvSpPr txBox="1"/>
          <p:nvPr/>
        </p:nvSpPr>
        <p:spPr>
          <a:xfrm>
            <a:off x="767582" y="821537"/>
            <a:ext cx="790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</a:rPr>
              <a:t>Threads:</a:t>
            </a:r>
            <a:endParaRPr lang="ru-RU" sz="1200" dirty="0">
              <a:latin typeface="+mj-lt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2570BFC-EAFD-4F54-8C4C-04E53C03D407}"/>
              </a:ext>
            </a:extLst>
          </p:cNvPr>
          <p:cNvSpPr txBox="1"/>
          <p:nvPr/>
        </p:nvSpPr>
        <p:spPr>
          <a:xfrm>
            <a:off x="1590227" y="81947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</a:rPr>
              <a:t>0</a:t>
            </a:r>
            <a:endParaRPr lang="ru-RU" sz="1200" dirty="0">
              <a:latin typeface="+mj-lt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569561F-5C31-4AA2-B734-2C11BCCE05F0}"/>
              </a:ext>
            </a:extLst>
          </p:cNvPr>
          <p:cNvSpPr txBox="1"/>
          <p:nvPr/>
        </p:nvSpPr>
        <p:spPr>
          <a:xfrm>
            <a:off x="1896513" y="821539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</a:rPr>
              <a:t>1</a:t>
            </a:r>
            <a:endParaRPr lang="ru-RU" sz="1200" dirty="0">
              <a:latin typeface="+mj-lt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80D0802-DEF7-40D8-917F-474FBE9032A7}"/>
              </a:ext>
            </a:extLst>
          </p:cNvPr>
          <p:cNvSpPr txBox="1"/>
          <p:nvPr/>
        </p:nvSpPr>
        <p:spPr>
          <a:xfrm>
            <a:off x="2194234" y="821539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</a:rPr>
              <a:t>2</a:t>
            </a:r>
            <a:endParaRPr lang="ru-RU" sz="1200" dirty="0">
              <a:latin typeface="+mj-lt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8086B6E-53C6-404C-B86F-A46CA3DA9264}"/>
              </a:ext>
            </a:extLst>
          </p:cNvPr>
          <p:cNvSpPr txBox="1"/>
          <p:nvPr/>
        </p:nvSpPr>
        <p:spPr>
          <a:xfrm>
            <a:off x="2462388" y="821538"/>
            <a:ext cx="269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3</a:t>
            </a:r>
            <a:endParaRPr lang="ru-RU" sz="1200" dirty="0">
              <a:latin typeface="+mj-lt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CF82BA9-970F-4ABA-AC85-131645290489}"/>
              </a:ext>
            </a:extLst>
          </p:cNvPr>
          <p:cNvSpPr txBox="1"/>
          <p:nvPr/>
        </p:nvSpPr>
        <p:spPr>
          <a:xfrm>
            <a:off x="2737199" y="81633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</a:rPr>
              <a:t>4</a:t>
            </a:r>
            <a:endParaRPr lang="ru-RU" sz="1200" dirty="0">
              <a:latin typeface="+mj-lt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369C8BC-01C9-40F5-9FE0-C2278F82EF6F}"/>
              </a:ext>
            </a:extLst>
          </p:cNvPr>
          <p:cNvSpPr txBox="1"/>
          <p:nvPr/>
        </p:nvSpPr>
        <p:spPr>
          <a:xfrm>
            <a:off x="3043485" y="81839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</a:rPr>
              <a:t>5</a:t>
            </a:r>
            <a:endParaRPr lang="ru-RU" sz="1200" dirty="0">
              <a:latin typeface="+mj-lt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880CE58-0259-4312-BF0F-62603B773D4D}"/>
              </a:ext>
            </a:extLst>
          </p:cNvPr>
          <p:cNvSpPr txBox="1"/>
          <p:nvPr/>
        </p:nvSpPr>
        <p:spPr>
          <a:xfrm>
            <a:off x="3341206" y="81839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</a:rPr>
              <a:t>6</a:t>
            </a:r>
            <a:endParaRPr lang="ru-RU" sz="1200" dirty="0">
              <a:latin typeface="+mj-lt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3E54650-9379-459F-AC79-D81C5F4E5733}"/>
              </a:ext>
            </a:extLst>
          </p:cNvPr>
          <p:cNvSpPr txBox="1"/>
          <p:nvPr/>
        </p:nvSpPr>
        <p:spPr>
          <a:xfrm>
            <a:off x="3619322" y="818396"/>
            <a:ext cx="269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7</a:t>
            </a:r>
            <a:endParaRPr lang="ru-RU" sz="1200" dirty="0">
              <a:latin typeface="+mj-lt"/>
            </a:endParaRPr>
          </a:p>
        </p:txBody>
      </p:sp>
      <p:sp>
        <p:nvSpPr>
          <p:cNvPr id="74" name="Левая фигурная скобка 73">
            <a:extLst>
              <a:ext uri="{FF2B5EF4-FFF2-40B4-BE49-F238E27FC236}">
                <a16:creationId xmlns:a16="http://schemas.microsoft.com/office/drawing/2014/main" id="{904AAD75-0A0C-45A9-9EAB-E7B763D58C2F}"/>
              </a:ext>
            </a:extLst>
          </p:cNvPr>
          <p:cNvSpPr/>
          <p:nvPr/>
        </p:nvSpPr>
        <p:spPr bwMode="auto">
          <a:xfrm>
            <a:off x="845145" y="1759710"/>
            <a:ext cx="288032" cy="1436473"/>
          </a:xfrm>
          <a:prstGeom prst="leftBrace">
            <a:avLst>
              <a:gd name="adj1" fmla="val 24407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6817418-13B4-41B9-82A7-D43FC5F826CD}"/>
              </a:ext>
            </a:extLst>
          </p:cNvPr>
          <p:cNvSpPr txBox="1"/>
          <p:nvPr/>
        </p:nvSpPr>
        <p:spPr>
          <a:xfrm>
            <a:off x="148378" y="2324740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</a:rPr>
              <a:t>Arrays</a:t>
            </a:r>
            <a:endParaRPr lang="ru-RU" sz="1200" dirty="0"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63961-DF5E-4A3D-AC4F-DA5F9D73B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15</a:t>
            </a:fld>
            <a:r>
              <a:rPr lang="en-US"/>
              <a:t>/30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9497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CA5E1EFB-E65E-4F8C-8772-C4B3EDDDD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2427734"/>
            <a:ext cx="8568952" cy="504056"/>
          </a:xfrm>
        </p:spPr>
        <p:txBody>
          <a:bodyPr/>
          <a:lstStyle/>
          <a:p>
            <a:r>
              <a:rPr lang="en-US" dirty="0"/>
              <a:t>Modern Chips Architecture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13C322-BE8D-43BD-A13A-1E551985D77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N. Novgorod, 2024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598E85-34CC-4BD5-9E6E-0030AE606A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Programming for AI-accelerators: Basics &amp; Architectures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E1B59F-3202-48E3-9903-AADDCD98F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84A67C-33BD-4A59-9EAE-678C8C03CEA8}" type="slidenum">
              <a:rPr lang="ru-RU" smtClean="0"/>
              <a:pPr>
                <a:defRPr/>
              </a:pPr>
              <a:t>16</a:t>
            </a:fld>
            <a:r>
              <a:rPr lang="en-US"/>
              <a:t>/30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9486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F40C373-B9CD-42E7-B8EC-8D8ACDB19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Meteor Lake SOC (2023)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5D1D088-0459-4D54-BDCF-1B13443D99B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N. Novgorod, 2024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A7D0C65-23DB-4F7C-969E-B72A2AABD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Programming for AI-accelerators: Basics &amp; Architectures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1EB5EFB-418E-4B83-83B6-FC6FEF3CC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236" y="818173"/>
            <a:ext cx="2024261" cy="16572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C07DC52-5A9C-44A4-BDED-8A40327F3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216" y="818173"/>
            <a:ext cx="2374190" cy="3695726"/>
          </a:xfrm>
          <a:prstGeom prst="rect">
            <a:avLst/>
          </a:prstGeom>
        </p:spPr>
      </p:pic>
      <p:cxnSp>
        <p:nvCxnSpPr>
          <p:cNvPr id="13" name="Соединитель: уступ 12">
            <a:extLst>
              <a:ext uri="{FF2B5EF4-FFF2-40B4-BE49-F238E27FC236}">
                <a16:creationId xmlns:a16="http://schemas.microsoft.com/office/drawing/2014/main" id="{35B55E1D-2EA2-407B-A1AD-A1F260598D82}"/>
              </a:ext>
            </a:extLst>
          </p:cNvPr>
          <p:cNvCxnSpPr>
            <a:cxnSpLocks/>
            <a:stCxn id="21" idx="6"/>
            <a:endCxn id="11" idx="1"/>
          </p:cNvCxnSpPr>
          <p:nvPr/>
        </p:nvCxnSpPr>
        <p:spPr bwMode="auto">
          <a:xfrm>
            <a:off x="5380724" y="1328971"/>
            <a:ext cx="1135492" cy="1337065"/>
          </a:xfrm>
          <a:prstGeom prst="bentConnector3">
            <a:avLst>
              <a:gd name="adj1" fmla="val 85168"/>
            </a:avLst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Овал 20">
            <a:extLst>
              <a:ext uri="{FF2B5EF4-FFF2-40B4-BE49-F238E27FC236}">
                <a16:creationId xmlns:a16="http://schemas.microsoft.com/office/drawing/2014/main" id="{2FB907D9-49CD-4A95-901D-E47E20A253AD}"/>
              </a:ext>
            </a:extLst>
          </p:cNvPr>
          <p:cNvSpPr/>
          <p:nvPr/>
        </p:nvSpPr>
        <p:spPr bwMode="auto">
          <a:xfrm>
            <a:off x="5308716" y="1292967"/>
            <a:ext cx="72008" cy="72008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29A6A8-22A0-4C8B-B87E-D8FD407CD7D2}"/>
              </a:ext>
            </a:extLst>
          </p:cNvPr>
          <p:cNvSpPr txBox="1"/>
          <p:nvPr/>
        </p:nvSpPr>
        <p:spPr>
          <a:xfrm>
            <a:off x="6516216" y="4513899"/>
            <a:ext cx="19832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+mj-lt"/>
              </a:rPr>
              <a:t>Neural Processing Unit (NPU)</a:t>
            </a:r>
            <a:endParaRPr lang="ru-RU" sz="1000" b="1" dirty="0">
              <a:latin typeface="+mj-lt"/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EDEED7D-EDD2-4C01-B02C-00DA6D91E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818173"/>
            <a:ext cx="3456384" cy="2782105"/>
          </a:xfrm>
          <a:prstGeom prst="rect">
            <a:avLst/>
          </a:prstGeom>
        </p:spPr>
      </p:pic>
      <p:sp>
        <p:nvSpPr>
          <p:cNvPr id="29" name="Овал 28">
            <a:extLst>
              <a:ext uri="{FF2B5EF4-FFF2-40B4-BE49-F238E27FC236}">
                <a16:creationId xmlns:a16="http://schemas.microsoft.com/office/drawing/2014/main" id="{F81BCB4D-69E7-415D-9341-4DEB51E2EC3B}"/>
              </a:ext>
            </a:extLst>
          </p:cNvPr>
          <p:cNvSpPr/>
          <p:nvPr/>
        </p:nvSpPr>
        <p:spPr bwMode="auto">
          <a:xfrm>
            <a:off x="4434857" y="1059582"/>
            <a:ext cx="72008" cy="72008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cxnSp>
        <p:nvCxnSpPr>
          <p:cNvPr id="30" name="Соединитель: уступ 29">
            <a:extLst>
              <a:ext uri="{FF2B5EF4-FFF2-40B4-BE49-F238E27FC236}">
                <a16:creationId xmlns:a16="http://schemas.microsoft.com/office/drawing/2014/main" id="{80CC6C6C-2B26-42D0-84A2-3A69FAB28619}"/>
              </a:ext>
            </a:extLst>
          </p:cNvPr>
          <p:cNvCxnSpPr>
            <a:cxnSpLocks/>
            <a:stCxn id="24" idx="3"/>
            <a:endCxn id="29" idx="2"/>
          </p:cNvCxnSpPr>
          <p:nvPr/>
        </p:nvCxnSpPr>
        <p:spPr bwMode="auto">
          <a:xfrm flipV="1">
            <a:off x="3563888" y="1095586"/>
            <a:ext cx="870969" cy="1113640"/>
          </a:xfrm>
          <a:prstGeom prst="bentConnector3">
            <a:avLst>
              <a:gd name="adj1" fmla="val 32059"/>
            </a:avLst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B56C37E-88F7-4B60-9024-FCEEA29C1CAB}"/>
              </a:ext>
            </a:extLst>
          </p:cNvPr>
          <p:cNvSpPr txBox="1"/>
          <p:nvPr/>
        </p:nvSpPr>
        <p:spPr>
          <a:xfrm>
            <a:off x="107388" y="3600278"/>
            <a:ext cx="21451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+mj-lt"/>
              </a:rPr>
              <a:t>Graphics Processing Unit (GPU)</a:t>
            </a:r>
            <a:endParaRPr lang="ru-RU" sz="1000" b="1" dirty="0">
              <a:latin typeface="+mj-lt"/>
            </a:endParaRPr>
          </a:p>
        </p:txBody>
      </p: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FF149AFE-8866-474C-A235-4270C161DD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5984" y="2760605"/>
            <a:ext cx="2757040" cy="148969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9C55E14-46AE-4290-BEE4-4A2B7D4E5A3F}"/>
              </a:ext>
            </a:extLst>
          </p:cNvPr>
          <p:cNvSpPr txBox="1"/>
          <p:nvPr/>
        </p:nvSpPr>
        <p:spPr>
          <a:xfrm>
            <a:off x="3665984" y="4275125"/>
            <a:ext cx="20265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+mj-lt"/>
              </a:rPr>
              <a:t>Central Processing Unit (CPU)</a:t>
            </a:r>
            <a:endParaRPr lang="ru-RU" sz="1000" b="1" dirty="0">
              <a:latin typeface="+mj-lt"/>
            </a:endParaRP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54987E92-10C1-4D37-9883-6DE211839C34}"/>
              </a:ext>
            </a:extLst>
          </p:cNvPr>
          <p:cNvSpPr/>
          <p:nvPr/>
        </p:nvSpPr>
        <p:spPr bwMode="auto">
          <a:xfrm>
            <a:off x="5308716" y="1654342"/>
            <a:ext cx="72008" cy="72008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cxnSp>
        <p:nvCxnSpPr>
          <p:cNvPr id="47" name="Соединитель: уступ 46">
            <a:extLst>
              <a:ext uri="{FF2B5EF4-FFF2-40B4-BE49-F238E27FC236}">
                <a16:creationId xmlns:a16="http://schemas.microsoft.com/office/drawing/2014/main" id="{2F94653F-7D94-4815-AF8D-B2AAA0D5351F}"/>
              </a:ext>
            </a:extLst>
          </p:cNvPr>
          <p:cNvCxnSpPr>
            <a:cxnSpLocks/>
            <a:stCxn id="42" idx="0"/>
            <a:endCxn id="46" idx="2"/>
          </p:cNvCxnSpPr>
          <p:nvPr/>
        </p:nvCxnSpPr>
        <p:spPr bwMode="auto">
          <a:xfrm rot="5400000" flipH="1" flipV="1">
            <a:off x="4641481" y="2093370"/>
            <a:ext cx="1070259" cy="264212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7EE459-B91F-4835-98AF-70BA75A760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17</a:t>
            </a:fld>
            <a:r>
              <a:rPr lang="en-US"/>
              <a:t>/30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0164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7EB119-ACA8-44A9-AD63-FA64DE1EA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CPU Architecture: Intel Meteor Lake (2023)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9C5E21-7F08-4EB3-915B-11530C3A0F9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N. Novgorod, 2024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A3A0F7-2E1D-454B-9379-9C1E4331F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Programming for AI-accelerators: Basics &amp; Architectures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6085B95-9025-4611-89C1-C3E9B1DE1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762" y="789664"/>
            <a:ext cx="2521055" cy="141716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AD20571-69D8-46FB-9C70-233D33FC2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1428164"/>
            <a:ext cx="3168352" cy="316078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D5444C1-5C2C-49E9-B124-A97AA3D53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1428164"/>
            <a:ext cx="3258337" cy="31607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FDFD743-456A-4050-9A81-F6FCE656D1AD}"/>
              </a:ext>
            </a:extLst>
          </p:cNvPr>
          <p:cNvSpPr txBox="1"/>
          <p:nvPr/>
        </p:nvSpPr>
        <p:spPr>
          <a:xfrm>
            <a:off x="35496" y="1181943"/>
            <a:ext cx="16995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+mj-lt"/>
              </a:rPr>
              <a:t>E-Core (Energy Efficient)</a:t>
            </a:r>
            <a:endParaRPr lang="ru-RU" sz="1000" b="1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614DD8-CC23-4C71-A0CD-EC44FC525CF3}"/>
              </a:ext>
            </a:extLst>
          </p:cNvPr>
          <p:cNvSpPr txBox="1"/>
          <p:nvPr/>
        </p:nvSpPr>
        <p:spPr>
          <a:xfrm>
            <a:off x="5948746" y="1178733"/>
            <a:ext cx="14093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+mj-lt"/>
              </a:rPr>
              <a:t>P-Core (Performant)</a:t>
            </a:r>
            <a:endParaRPr lang="ru-RU" sz="1000" b="1" dirty="0">
              <a:latin typeface="+mj-lt"/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C9923024-C6A2-4D15-BF42-4E63FB5BE31F}"/>
              </a:ext>
            </a:extLst>
          </p:cNvPr>
          <p:cNvSpPr/>
          <p:nvPr/>
        </p:nvSpPr>
        <p:spPr bwMode="auto">
          <a:xfrm>
            <a:off x="3840346" y="997639"/>
            <a:ext cx="72008" cy="72008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cxnSp>
        <p:nvCxnSpPr>
          <p:cNvPr id="18" name="Соединитель: уступ 17">
            <a:extLst>
              <a:ext uri="{FF2B5EF4-FFF2-40B4-BE49-F238E27FC236}">
                <a16:creationId xmlns:a16="http://schemas.microsoft.com/office/drawing/2014/main" id="{803E64A5-8D1E-44E3-A75A-328962707640}"/>
              </a:ext>
            </a:extLst>
          </p:cNvPr>
          <p:cNvCxnSpPr>
            <a:cxnSpLocks/>
            <a:stCxn id="12" idx="0"/>
            <a:endCxn id="17" idx="2"/>
          </p:cNvCxnSpPr>
          <p:nvPr/>
        </p:nvCxnSpPr>
        <p:spPr bwMode="auto">
          <a:xfrm rot="5400000" flipH="1" flipV="1">
            <a:off x="2555245" y="143064"/>
            <a:ext cx="394521" cy="2175681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Соединитель: уступ 19">
            <a:extLst>
              <a:ext uri="{FF2B5EF4-FFF2-40B4-BE49-F238E27FC236}">
                <a16:creationId xmlns:a16="http://schemas.microsoft.com/office/drawing/2014/main" id="{2205FFD7-5C04-4329-A53A-9F9429F83538}"/>
              </a:ext>
            </a:extLst>
          </p:cNvPr>
          <p:cNvCxnSpPr>
            <a:cxnSpLocks/>
            <a:stCxn id="21" idx="6"/>
            <a:endCxn id="10" idx="0"/>
          </p:cNvCxnSpPr>
          <p:nvPr/>
        </p:nvCxnSpPr>
        <p:spPr bwMode="auto">
          <a:xfrm>
            <a:off x="5566660" y="1015270"/>
            <a:ext cx="1957668" cy="41289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Овал 20">
            <a:extLst>
              <a:ext uri="{FF2B5EF4-FFF2-40B4-BE49-F238E27FC236}">
                <a16:creationId xmlns:a16="http://schemas.microsoft.com/office/drawing/2014/main" id="{E4BFC864-1951-49AF-A084-1F524EE56057}"/>
              </a:ext>
            </a:extLst>
          </p:cNvPr>
          <p:cNvSpPr/>
          <p:nvPr/>
        </p:nvSpPr>
        <p:spPr bwMode="auto">
          <a:xfrm>
            <a:off x="5494652" y="979266"/>
            <a:ext cx="72008" cy="72008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CFB0B8-1709-416F-96A7-0D033557CAD8}"/>
              </a:ext>
            </a:extLst>
          </p:cNvPr>
          <p:cNvSpPr txBox="1"/>
          <p:nvPr/>
        </p:nvSpPr>
        <p:spPr>
          <a:xfrm>
            <a:off x="3317318" y="2349837"/>
            <a:ext cx="26228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+mj-lt"/>
              </a:rPr>
              <a:t>CPU Architecture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</a:rPr>
              <a:t>Many “hybrid” cores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</a:rPr>
              <a:t>Scalar computations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</a:rPr>
              <a:t>Vector computations </a:t>
            </a:r>
            <a:r>
              <a:rPr lang="en-US" sz="900" dirty="0">
                <a:latin typeface="+mj-lt"/>
              </a:rPr>
              <a:t>(AVX*)</a:t>
            </a:r>
            <a:endParaRPr lang="en-US" sz="1000" dirty="0"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</a:rPr>
              <a:t>Matrix computations </a:t>
            </a:r>
            <a:r>
              <a:rPr lang="en-US" sz="900" dirty="0">
                <a:latin typeface="+mj-lt"/>
              </a:rPr>
              <a:t>(AMX**, XEONs only)</a:t>
            </a:r>
            <a:endParaRPr lang="ru-RU" sz="1000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8B236E-A224-4620-872A-3AAE815B17F9}"/>
              </a:ext>
            </a:extLst>
          </p:cNvPr>
          <p:cNvSpPr txBox="1"/>
          <p:nvPr/>
        </p:nvSpPr>
        <p:spPr>
          <a:xfrm>
            <a:off x="3487237" y="4297640"/>
            <a:ext cx="2282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+mj-lt"/>
              </a:rPr>
              <a:t>*  AVX – Advanced Vector Extension</a:t>
            </a:r>
          </a:p>
          <a:p>
            <a:r>
              <a:rPr lang="en-US" sz="1000" dirty="0">
                <a:latin typeface="+mj-lt"/>
              </a:rPr>
              <a:t>** AMX – Advanced Matrix Extension</a:t>
            </a:r>
            <a:endParaRPr lang="ru-RU" sz="1000" dirty="0"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E7705-E633-4DBB-9ADD-B498057A13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18</a:t>
            </a:fld>
            <a:r>
              <a:rPr lang="en-US"/>
              <a:t>/30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6901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FAD4C8-E749-4A63-94BC-2C223DC72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vs. GPU*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503C8B2-85A3-4719-978A-040B8C8E16E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N. Novgorod, 2024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AD91F3-4812-4591-8B0A-E5AD8914C7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Programming for AI-accelerators: Basics &amp; Architectures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ED313A-6323-42AF-9BE4-D24CBCEF2CFE}"/>
              </a:ext>
            </a:extLst>
          </p:cNvPr>
          <p:cNvSpPr txBox="1"/>
          <p:nvPr/>
        </p:nvSpPr>
        <p:spPr>
          <a:xfrm>
            <a:off x="6009862" y="4508180"/>
            <a:ext cx="29803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+mj-lt"/>
              </a:rPr>
              <a:t>* NVIDIA CUDA C++ Programming Guide 12.3</a:t>
            </a:r>
            <a:endParaRPr lang="ru-RU" sz="105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5F8F2E-ECA4-471C-9933-F5336E6FE8D0}"/>
              </a:ext>
            </a:extLst>
          </p:cNvPr>
          <p:cNvSpPr txBox="1"/>
          <p:nvPr/>
        </p:nvSpPr>
        <p:spPr>
          <a:xfrm>
            <a:off x="2014869" y="805666"/>
            <a:ext cx="470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+mj-lt"/>
              </a:rPr>
              <a:t>CPU</a:t>
            </a:r>
            <a:endParaRPr lang="ru-RU" sz="1050" b="1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AA9525-A1C2-4274-A7A3-AE91EFD13977}"/>
              </a:ext>
            </a:extLst>
          </p:cNvPr>
          <p:cNvSpPr txBox="1"/>
          <p:nvPr/>
        </p:nvSpPr>
        <p:spPr>
          <a:xfrm>
            <a:off x="6682106" y="805666"/>
            <a:ext cx="4764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+mj-lt"/>
              </a:rPr>
              <a:t>GPU</a:t>
            </a:r>
            <a:endParaRPr lang="ru-RU" sz="1050" b="1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009140-8515-4847-9A2C-F4AD64E3D4F5}"/>
              </a:ext>
            </a:extLst>
          </p:cNvPr>
          <p:cNvSpPr txBox="1"/>
          <p:nvPr/>
        </p:nvSpPr>
        <p:spPr>
          <a:xfrm>
            <a:off x="1133745" y="3161558"/>
            <a:ext cx="22322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</a:rPr>
              <a:t>Large cache → “cache oriented”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</a:rPr>
              <a:t>Software thread scheduling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</a:rPr>
              <a:t>Best single-thread performance</a:t>
            </a:r>
            <a:endParaRPr lang="ru-RU" sz="1000" dirty="0"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</a:rPr>
              <a:t>Multiple cores: ~(4 – 64)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</a:rPr>
              <a:t>SIMD programming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85EA11-543A-4FA7-B31D-225B20334880}"/>
              </a:ext>
            </a:extLst>
          </p:cNvPr>
          <p:cNvSpPr txBox="1"/>
          <p:nvPr/>
        </p:nvSpPr>
        <p:spPr>
          <a:xfrm>
            <a:off x="5657582" y="3167904"/>
            <a:ext cx="25254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</a:rPr>
              <a:t>Small cache → “cache-miss oriented”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</a:rPr>
              <a:t>Hardware thread scheduling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</a:rPr>
              <a:t>Poor single-thread performance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</a:rPr>
              <a:t>Many cores: ~(1024 – 16896)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</a:rPr>
              <a:t>SIMT programming model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D7A6586-82CF-44B9-BA6A-025C446D03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165" y="1109278"/>
            <a:ext cx="1995686" cy="199568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7498F03-C5A4-4ACF-BE12-B7F5B2B54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45" y="1016976"/>
            <a:ext cx="2232248" cy="208798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8EAB83E-75F3-49C2-B50B-6D3939559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3224" y="1023756"/>
            <a:ext cx="2254175" cy="208549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ADA6F-3B63-437F-B080-A82F7F0ED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19</a:t>
            </a:fld>
            <a:r>
              <a:rPr lang="en-US"/>
              <a:t>/30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9613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B8C6F0-BA54-4892-A741-85A978A86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C2E007-2C32-4A9A-8985-03A7BCBBF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526" y="915566"/>
            <a:ext cx="4500228" cy="3496282"/>
          </a:xfrm>
        </p:spPr>
        <p:txBody>
          <a:bodyPr/>
          <a:lstStyle/>
          <a:p>
            <a:r>
              <a:rPr lang="en-US" dirty="0"/>
              <a:t>Overview of Artificial Intelligence (AI)</a:t>
            </a:r>
          </a:p>
          <a:p>
            <a:pPr lvl="1"/>
            <a:r>
              <a:rPr lang="en-US" dirty="0"/>
              <a:t>AI Methods &amp; Approaches</a:t>
            </a:r>
          </a:p>
          <a:p>
            <a:pPr lvl="1"/>
            <a:r>
              <a:rPr lang="en-US" dirty="0"/>
              <a:t>Deep Neural Networks &amp; Deep Learning</a:t>
            </a:r>
            <a:endParaRPr lang="ru-RU" dirty="0"/>
          </a:p>
          <a:p>
            <a:r>
              <a:rPr lang="en-US" dirty="0"/>
              <a:t>AI Programming Models</a:t>
            </a:r>
          </a:p>
          <a:p>
            <a:pPr lvl="1"/>
            <a:r>
              <a:rPr lang="en-US" dirty="0"/>
              <a:t>AI Software Stack</a:t>
            </a:r>
          </a:p>
          <a:p>
            <a:pPr lvl="1"/>
            <a:r>
              <a:rPr lang="en-US" dirty="0"/>
              <a:t>Domain Specific Languages (DSL)</a:t>
            </a:r>
          </a:p>
          <a:p>
            <a:pPr lvl="1"/>
            <a:r>
              <a:rPr lang="en-US" dirty="0"/>
              <a:t>Scalar Code &amp; Multithreading</a:t>
            </a:r>
          </a:p>
          <a:p>
            <a:pPr lvl="1"/>
            <a:r>
              <a:rPr lang="en-US" dirty="0"/>
              <a:t>SIMD &amp; SIMT Models</a:t>
            </a:r>
          </a:p>
          <a:p>
            <a:r>
              <a:rPr lang="en-US" dirty="0"/>
              <a:t>Modern Chips Architecture</a:t>
            </a:r>
          </a:p>
          <a:p>
            <a:pPr lvl="1"/>
            <a:r>
              <a:rPr lang="en-US" dirty="0"/>
              <a:t>CPU / GPU / NPU</a:t>
            </a:r>
          </a:p>
          <a:p>
            <a:r>
              <a:rPr lang="en-US" dirty="0"/>
              <a:t>Summary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6E80D4-568F-4AC3-817C-49B8F88BAEF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N. Novgorod, 2024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ACB78E-D0CC-4729-9FD3-DEFDABF23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Programming for AI-accelerators: Basics &amp; Architectures</a:t>
            </a:r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1758D7-697E-48D0-BEA6-32706535F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48" y="1563638"/>
            <a:ext cx="1794821" cy="201622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6E017-09A2-4735-9ABA-147895182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2</a:t>
            </a:fld>
            <a:r>
              <a:rPr lang="en-US"/>
              <a:t>/30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26499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89CDF2-B685-4533-A635-E37A4F725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GPU Architecture: Intel Ponte Vecchio (2023)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BA5011-2919-47C4-A170-FD1C1286BC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N. Novgorod, 2024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5886EE-1E0B-4DCD-9DD1-CAA314193E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Programming for AI-accelerators: Basics &amp; Architectures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A30EB84-C1C8-4319-81AD-8911B5210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843558"/>
            <a:ext cx="5800776" cy="280831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5DF5B6B-6CFD-44F3-A79C-07ECD63E3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861" y="1876322"/>
            <a:ext cx="2298063" cy="28385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091DC8-9551-467C-9777-2F1944B49092}"/>
              </a:ext>
            </a:extLst>
          </p:cNvPr>
          <p:cNvSpPr/>
          <p:nvPr/>
        </p:nvSpPr>
        <p:spPr bwMode="auto">
          <a:xfrm>
            <a:off x="5211152" y="3170114"/>
            <a:ext cx="288032" cy="36004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cxnSp>
        <p:nvCxnSpPr>
          <p:cNvPr id="9" name="Соединитель: уступ 19">
            <a:extLst>
              <a:ext uri="{FF2B5EF4-FFF2-40B4-BE49-F238E27FC236}">
                <a16:creationId xmlns:a16="http://schemas.microsoft.com/office/drawing/2014/main" id="{9FFF0576-7E50-4C48-AD83-C2B60278BBDD}"/>
              </a:ext>
            </a:extLst>
          </p:cNvPr>
          <p:cNvCxnSpPr>
            <a:cxnSpLocks/>
            <a:stCxn id="11" idx="6"/>
            <a:endCxn id="12" idx="1"/>
          </p:cNvCxnSpPr>
          <p:nvPr/>
        </p:nvCxnSpPr>
        <p:spPr bwMode="auto">
          <a:xfrm flipV="1">
            <a:off x="5395956" y="3295614"/>
            <a:ext cx="1262905" cy="70949"/>
          </a:xfrm>
          <a:prstGeom prst="bentConnector3">
            <a:avLst>
              <a:gd name="adj1" fmla="val 64128"/>
            </a:avLst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Овал 20">
            <a:extLst>
              <a:ext uri="{FF2B5EF4-FFF2-40B4-BE49-F238E27FC236}">
                <a16:creationId xmlns:a16="http://schemas.microsoft.com/office/drawing/2014/main" id="{C71E02DB-D424-4708-912C-C379B01B594F}"/>
              </a:ext>
            </a:extLst>
          </p:cNvPr>
          <p:cNvSpPr/>
          <p:nvPr/>
        </p:nvSpPr>
        <p:spPr bwMode="auto">
          <a:xfrm>
            <a:off x="5323948" y="3330559"/>
            <a:ext cx="72008" cy="72008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3874DE-E805-4EAE-877F-9465F2BD3C0F}"/>
              </a:ext>
            </a:extLst>
          </p:cNvPr>
          <p:cNvSpPr txBox="1"/>
          <p:nvPr/>
        </p:nvSpPr>
        <p:spPr>
          <a:xfrm>
            <a:off x="4283968" y="3927556"/>
            <a:ext cx="13681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+mn-lt"/>
              </a:rPr>
              <a:t>Vector computations </a:t>
            </a:r>
            <a:endParaRPr lang="ru-RU" sz="1000" dirty="0"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597218-1A7C-4515-B3C6-592FB91B695B}"/>
              </a:ext>
            </a:extLst>
          </p:cNvPr>
          <p:cNvSpPr txBox="1"/>
          <p:nvPr/>
        </p:nvSpPr>
        <p:spPr>
          <a:xfrm>
            <a:off x="4283968" y="4173777"/>
            <a:ext cx="13681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+mn-lt"/>
              </a:rPr>
              <a:t>Matrix computations </a:t>
            </a:r>
            <a:endParaRPr lang="ru-RU" sz="1000" dirty="0">
              <a:latin typeface="+mn-lt"/>
            </a:endParaRPr>
          </a:p>
        </p:txBody>
      </p:sp>
      <p:cxnSp>
        <p:nvCxnSpPr>
          <p:cNvPr id="15" name="Соединитель: уступ 26">
            <a:extLst>
              <a:ext uri="{FF2B5EF4-FFF2-40B4-BE49-F238E27FC236}">
                <a16:creationId xmlns:a16="http://schemas.microsoft.com/office/drawing/2014/main" id="{F134C511-FD94-41B2-98E1-01EFCA3F33E6}"/>
              </a:ext>
            </a:extLst>
          </p:cNvPr>
          <p:cNvCxnSpPr>
            <a:cxnSpLocks/>
            <a:stCxn id="16" idx="6"/>
            <a:endCxn id="19" idx="1"/>
          </p:cNvCxnSpPr>
          <p:nvPr/>
        </p:nvCxnSpPr>
        <p:spPr bwMode="auto">
          <a:xfrm flipV="1">
            <a:off x="5648995" y="3832924"/>
            <a:ext cx="1146333" cy="21790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Овал 27">
            <a:extLst>
              <a:ext uri="{FF2B5EF4-FFF2-40B4-BE49-F238E27FC236}">
                <a16:creationId xmlns:a16="http://schemas.microsoft.com/office/drawing/2014/main" id="{FAEA2658-32BA-48BC-A961-CC504C572F9F}"/>
              </a:ext>
            </a:extLst>
          </p:cNvPr>
          <p:cNvSpPr/>
          <p:nvPr/>
        </p:nvSpPr>
        <p:spPr bwMode="auto">
          <a:xfrm>
            <a:off x="5576987" y="4014820"/>
            <a:ext cx="72008" cy="72008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cxnSp>
        <p:nvCxnSpPr>
          <p:cNvPr id="17" name="Соединитель: уступ 31">
            <a:extLst>
              <a:ext uri="{FF2B5EF4-FFF2-40B4-BE49-F238E27FC236}">
                <a16:creationId xmlns:a16="http://schemas.microsoft.com/office/drawing/2014/main" id="{CFB3DC90-B8CB-491C-82CE-1BB116AC4EC9}"/>
              </a:ext>
            </a:extLst>
          </p:cNvPr>
          <p:cNvCxnSpPr>
            <a:cxnSpLocks/>
            <a:stCxn id="18" idx="6"/>
            <a:endCxn id="21" idx="2"/>
          </p:cNvCxnSpPr>
          <p:nvPr/>
        </p:nvCxnSpPr>
        <p:spPr bwMode="auto">
          <a:xfrm flipV="1">
            <a:off x="5648995" y="4035244"/>
            <a:ext cx="2381090" cy="274119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Овал 32">
            <a:extLst>
              <a:ext uri="{FF2B5EF4-FFF2-40B4-BE49-F238E27FC236}">
                <a16:creationId xmlns:a16="http://schemas.microsoft.com/office/drawing/2014/main" id="{F8827B1C-6959-496D-A5DC-5E027AF51BC3}"/>
              </a:ext>
            </a:extLst>
          </p:cNvPr>
          <p:cNvSpPr/>
          <p:nvPr/>
        </p:nvSpPr>
        <p:spPr bwMode="auto">
          <a:xfrm>
            <a:off x="5576987" y="4273359"/>
            <a:ext cx="72008" cy="72008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267178-D84A-4802-A762-97EEAECCCD14}"/>
              </a:ext>
            </a:extLst>
          </p:cNvPr>
          <p:cNvSpPr/>
          <p:nvPr/>
        </p:nvSpPr>
        <p:spPr bwMode="auto">
          <a:xfrm>
            <a:off x="6795328" y="3625951"/>
            <a:ext cx="576064" cy="413946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D8C8BB-9287-47EC-84EC-4C038FAC5756}"/>
              </a:ext>
            </a:extLst>
          </p:cNvPr>
          <p:cNvSpPr/>
          <p:nvPr/>
        </p:nvSpPr>
        <p:spPr bwMode="auto">
          <a:xfrm>
            <a:off x="7815762" y="3621298"/>
            <a:ext cx="428646" cy="413946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FAF80-42B3-4818-BF09-5B1D06AB6A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20</a:t>
            </a:fld>
            <a:r>
              <a:rPr lang="en-US"/>
              <a:t>/30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25848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EEE047-60A2-4E12-9912-E10A6C416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GPU Architecture: NVidia Hopper (2022)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9B66E9-E6F8-4BCE-B3FA-8F1A0717635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N. Novgorod, 2024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BCE57E-73BC-4BFA-A742-407F75E8B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Programming for AI-accelerators: Basics &amp; Architectures</a:t>
            </a:r>
            <a:endParaRPr lang="ru-RU" dirty="0"/>
          </a:p>
        </p:txBody>
      </p:sp>
      <p:pic>
        <p:nvPicPr>
          <p:cNvPr id="4098" name="Picture 2" descr="NVIDIA GH100 GPU SM (Streaming Multiprocessor) block diagram">
            <a:extLst>
              <a:ext uri="{FF2B5EF4-FFF2-40B4-BE49-F238E27FC236}">
                <a16:creationId xmlns:a16="http://schemas.microsoft.com/office/drawing/2014/main" id="{5F1BDAD5-C810-4E4E-A4AD-A4C704F7A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343" y="754189"/>
            <a:ext cx="3128738" cy="435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9697AC1-CBD1-4C2A-92B7-186B8A6D9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6" y="1203598"/>
            <a:ext cx="5318124" cy="298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Соединитель: уступ 10">
            <a:extLst>
              <a:ext uri="{FF2B5EF4-FFF2-40B4-BE49-F238E27FC236}">
                <a16:creationId xmlns:a16="http://schemas.microsoft.com/office/drawing/2014/main" id="{33943822-43AE-457A-8563-69AA9B704991}"/>
              </a:ext>
            </a:extLst>
          </p:cNvPr>
          <p:cNvCxnSpPr>
            <a:cxnSpLocks/>
            <a:stCxn id="12" idx="6"/>
          </p:cNvCxnSpPr>
          <p:nvPr/>
        </p:nvCxnSpPr>
        <p:spPr bwMode="auto">
          <a:xfrm>
            <a:off x="2339752" y="3975906"/>
            <a:ext cx="3096344" cy="229454"/>
          </a:xfrm>
          <a:prstGeom prst="bentConnector3">
            <a:avLst>
              <a:gd name="adj1" fmla="val 10673"/>
            </a:avLst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Овал 11">
            <a:extLst>
              <a:ext uri="{FF2B5EF4-FFF2-40B4-BE49-F238E27FC236}">
                <a16:creationId xmlns:a16="http://schemas.microsoft.com/office/drawing/2014/main" id="{4D488B94-54A7-44B1-BABD-0FC365D15A71}"/>
              </a:ext>
            </a:extLst>
          </p:cNvPr>
          <p:cNvSpPr/>
          <p:nvPr/>
        </p:nvSpPr>
        <p:spPr bwMode="auto">
          <a:xfrm>
            <a:off x="2267744" y="3939902"/>
            <a:ext cx="72008" cy="72008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E488BE-D5C6-46E0-9121-15A90DB421EF}"/>
              </a:ext>
            </a:extLst>
          </p:cNvPr>
          <p:cNvSpPr txBox="1"/>
          <p:nvPr/>
        </p:nvSpPr>
        <p:spPr>
          <a:xfrm>
            <a:off x="837318" y="4205360"/>
            <a:ext cx="13681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+mn-lt"/>
              </a:rPr>
              <a:t>Vector computations </a:t>
            </a:r>
            <a:endParaRPr lang="ru-RU" sz="1000" dirty="0"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7D4437-07CC-4D87-AF1A-F917CC05CEBA}"/>
              </a:ext>
            </a:extLst>
          </p:cNvPr>
          <p:cNvSpPr txBox="1"/>
          <p:nvPr/>
        </p:nvSpPr>
        <p:spPr>
          <a:xfrm>
            <a:off x="837318" y="4451581"/>
            <a:ext cx="13681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+mn-lt"/>
              </a:rPr>
              <a:t>Matrix computations </a:t>
            </a:r>
            <a:endParaRPr lang="ru-RU" sz="1000" dirty="0">
              <a:latin typeface="+mn-lt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AFEDB69A-5939-41D5-95D3-058E58D7EA0B}"/>
              </a:ext>
            </a:extLst>
          </p:cNvPr>
          <p:cNvSpPr/>
          <p:nvPr/>
        </p:nvSpPr>
        <p:spPr bwMode="auto">
          <a:xfrm>
            <a:off x="5508104" y="3345084"/>
            <a:ext cx="864096" cy="1052577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DD11C63D-330C-403E-8F88-64580306CA67}"/>
              </a:ext>
            </a:extLst>
          </p:cNvPr>
          <p:cNvSpPr/>
          <p:nvPr/>
        </p:nvSpPr>
        <p:spPr bwMode="auto">
          <a:xfrm>
            <a:off x="7891062" y="3350929"/>
            <a:ext cx="547296" cy="1052577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cxnSp>
        <p:nvCxnSpPr>
          <p:cNvPr id="27" name="Соединитель: уступ 26">
            <a:extLst>
              <a:ext uri="{FF2B5EF4-FFF2-40B4-BE49-F238E27FC236}">
                <a16:creationId xmlns:a16="http://schemas.microsoft.com/office/drawing/2014/main" id="{56AD5833-30A6-4095-8E49-B88522DE3AF0}"/>
              </a:ext>
            </a:extLst>
          </p:cNvPr>
          <p:cNvCxnSpPr>
            <a:cxnSpLocks/>
            <a:stCxn id="28" idx="6"/>
            <a:endCxn id="21" idx="2"/>
          </p:cNvCxnSpPr>
          <p:nvPr/>
        </p:nvCxnSpPr>
        <p:spPr bwMode="auto">
          <a:xfrm>
            <a:off x="2202345" y="4328628"/>
            <a:ext cx="3737807" cy="69033"/>
          </a:xfrm>
          <a:prstGeom prst="bentConnector4">
            <a:avLst>
              <a:gd name="adj1" fmla="val 44221"/>
              <a:gd name="adj2" fmla="val 314842"/>
            </a:avLst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Овал 27">
            <a:extLst>
              <a:ext uri="{FF2B5EF4-FFF2-40B4-BE49-F238E27FC236}">
                <a16:creationId xmlns:a16="http://schemas.microsoft.com/office/drawing/2014/main" id="{D9A917B5-15F4-4C10-9124-E9E9CEE100FB}"/>
              </a:ext>
            </a:extLst>
          </p:cNvPr>
          <p:cNvSpPr/>
          <p:nvPr/>
        </p:nvSpPr>
        <p:spPr bwMode="auto">
          <a:xfrm>
            <a:off x="2130337" y="4292624"/>
            <a:ext cx="72008" cy="72008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cxnSp>
        <p:nvCxnSpPr>
          <p:cNvPr id="32" name="Соединитель: уступ 31">
            <a:extLst>
              <a:ext uri="{FF2B5EF4-FFF2-40B4-BE49-F238E27FC236}">
                <a16:creationId xmlns:a16="http://schemas.microsoft.com/office/drawing/2014/main" id="{94EB8BBC-E4D1-4DDE-9920-5E27EDE985F7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 bwMode="auto">
          <a:xfrm flipV="1">
            <a:off x="2202345" y="4403506"/>
            <a:ext cx="5962365" cy="183661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Овал 32">
            <a:extLst>
              <a:ext uri="{FF2B5EF4-FFF2-40B4-BE49-F238E27FC236}">
                <a16:creationId xmlns:a16="http://schemas.microsoft.com/office/drawing/2014/main" id="{5CC23897-B4E8-41DD-8DBA-C41578AB7DB0}"/>
              </a:ext>
            </a:extLst>
          </p:cNvPr>
          <p:cNvSpPr/>
          <p:nvPr/>
        </p:nvSpPr>
        <p:spPr bwMode="auto">
          <a:xfrm>
            <a:off x="2130337" y="4551163"/>
            <a:ext cx="72008" cy="72008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C7282-01AA-40B0-8C16-91D9F4B40D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21</a:t>
            </a:fld>
            <a:r>
              <a:rPr lang="en-US"/>
              <a:t>/30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8478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0C3F30-CC0A-4528-9308-770920720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vs. GPU: Performance*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F776058-D5E2-4795-9F4B-9468727EA69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N. Novgorod, 2024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BCCF703-3CAF-47BE-AACA-8F45109126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Programming for AI-accelerators: Basics &amp; Architectures</a:t>
            </a:r>
            <a:endParaRPr lang="ru-RU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FD4C68BB-04FD-4B7D-B7F3-2CE304E21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77" y="1051233"/>
            <a:ext cx="7286625" cy="288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B44C8A-F2C9-4611-8607-5EF6BE182799}"/>
              </a:ext>
            </a:extLst>
          </p:cNvPr>
          <p:cNvSpPr txBox="1"/>
          <p:nvPr/>
        </p:nvSpPr>
        <p:spPr>
          <a:xfrm>
            <a:off x="977977" y="843558"/>
            <a:ext cx="337799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* V. Natoli, A decade of accelerated computing augurs well for GPUs, -2019 [</a:t>
            </a:r>
            <a:r>
              <a:rPr lang="en-US" sz="700" dirty="0">
                <a:hlinkClick r:id="rId3"/>
              </a:rPr>
              <a:t>URL</a:t>
            </a:r>
            <a:r>
              <a:rPr lang="en-US" sz="700" dirty="0"/>
              <a:t>]</a:t>
            </a:r>
            <a:endParaRPr lang="ru-RU" sz="700" dirty="0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F4FF4C96-C987-406A-A452-C5BE3E203542}"/>
              </a:ext>
            </a:extLst>
          </p:cNvPr>
          <p:cNvSpPr/>
          <p:nvPr/>
        </p:nvSpPr>
        <p:spPr bwMode="auto">
          <a:xfrm>
            <a:off x="977977" y="4092267"/>
            <a:ext cx="7286625" cy="56771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rPr>
              <a:t>Modern GPUs </a:t>
            </a:r>
            <a:r>
              <a:rPr lang="en-US" sz="1400" dirty="0">
                <a:solidFill>
                  <a:schemeClr val="tx1"/>
                </a:solidFill>
                <a:latin typeface="+mj-lt"/>
                <a:cs typeface="Arial" pitchFamily="34" charset="0"/>
              </a:rPr>
              <a:t>are much faster and energy efficient than CPUs, but are harder to program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1"/>
                </a:solidFill>
                <a:latin typeface="+mj-lt"/>
                <a:cs typeface="Arial" pitchFamily="34" charset="0"/>
              </a:rPr>
              <a:t>and have limited applicability for the real-world tasks</a:t>
            </a:r>
            <a:endParaRPr kumimoji="0" 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7C6F67-F485-48C2-A44D-9ACED01C44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22</a:t>
            </a:fld>
            <a:r>
              <a:rPr lang="en-US"/>
              <a:t>/30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0327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81B045-A5A8-42E4-BECE-093619528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NPU Architecture: Intel Meteor Lake (2023)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F4B2A4-1F31-4689-B11D-BF3E10751CB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N. Novgorod, 2024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8BAA65-738E-40FF-8305-4F7DF063E8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Programming for AI-accelerators: Basics &amp; Architectures</a:t>
            </a:r>
            <a:endParaRPr lang="ru-RU" dirty="0"/>
          </a:p>
        </p:txBody>
      </p:sp>
      <p:pic>
        <p:nvPicPr>
          <p:cNvPr id="7" name="Рисунок 10">
            <a:extLst>
              <a:ext uri="{FF2B5EF4-FFF2-40B4-BE49-F238E27FC236}">
                <a16:creationId xmlns:a16="http://schemas.microsoft.com/office/drawing/2014/main" id="{6F8DFAC2-0247-4AEC-A8A8-960ACE91F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288" y="789390"/>
            <a:ext cx="2520280" cy="3923133"/>
          </a:xfrm>
          <a:prstGeom prst="rect">
            <a:avLst/>
          </a:prstGeom>
        </p:spPr>
      </p:pic>
      <p:sp>
        <p:nvSpPr>
          <p:cNvPr id="8" name="Прямоугольник 20">
            <a:extLst>
              <a:ext uri="{FF2B5EF4-FFF2-40B4-BE49-F238E27FC236}">
                <a16:creationId xmlns:a16="http://schemas.microsoft.com/office/drawing/2014/main" id="{03A8E179-C437-4375-8721-A30FD1DE8FBD}"/>
              </a:ext>
            </a:extLst>
          </p:cNvPr>
          <p:cNvSpPr/>
          <p:nvPr/>
        </p:nvSpPr>
        <p:spPr bwMode="auto">
          <a:xfrm>
            <a:off x="3227494" y="1514713"/>
            <a:ext cx="2245437" cy="548521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9" name="Прямоугольник 20">
            <a:extLst>
              <a:ext uri="{FF2B5EF4-FFF2-40B4-BE49-F238E27FC236}">
                <a16:creationId xmlns:a16="http://schemas.microsoft.com/office/drawing/2014/main" id="{81AC7DA5-8CAB-42AB-85A8-CD7AE55448F8}"/>
              </a:ext>
            </a:extLst>
          </p:cNvPr>
          <p:cNvSpPr/>
          <p:nvPr/>
        </p:nvSpPr>
        <p:spPr bwMode="auto">
          <a:xfrm>
            <a:off x="4512069" y="2879497"/>
            <a:ext cx="875475" cy="1001777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10" name="Прямоугольник 20">
            <a:extLst>
              <a:ext uri="{FF2B5EF4-FFF2-40B4-BE49-F238E27FC236}">
                <a16:creationId xmlns:a16="http://schemas.microsoft.com/office/drawing/2014/main" id="{4A444E3C-AFFD-4D99-B107-F13502A4485D}"/>
              </a:ext>
            </a:extLst>
          </p:cNvPr>
          <p:cNvSpPr/>
          <p:nvPr/>
        </p:nvSpPr>
        <p:spPr bwMode="auto">
          <a:xfrm>
            <a:off x="4529847" y="3931296"/>
            <a:ext cx="497658" cy="237788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11" name="Овал 16">
            <a:extLst>
              <a:ext uri="{FF2B5EF4-FFF2-40B4-BE49-F238E27FC236}">
                <a16:creationId xmlns:a16="http://schemas.microsoft.com/office/drawing/2014/main" id="{D8232A07-851E-48BB-938C-C0D00E3CEC64}"/>
              </a:ext>
            </a:extLst>
          </p:cNvPr>
          <p:cNvSpPr/>
          <p:nvPr/>
        </p:nvSpPr>
        <p:spPr bwMode="auto">
          <a:xfrm>
            <a:off x="6854509" y="1752968"/>
            <a:ext cx="72008" cy="72008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80C888-9BD3-4E86-887A-4DC3429A3F50}"/>
              </a:ext>
            </a:extLst>
          </p:cNvPr>
          <p:cNvSpPr txBox="1"/>
          <p:nvPr/>
        </p:nvSpPr>
        <p:spPr>
          <a:xfrm>
            <a:off x="6899712" y="1665862"/>
            <a:ext cx="15841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+mn-lt"/>
              </a:rPr>
              <a:t>On-core Fast Memory</a:t>
            </a:r>
            <a:endParaRPr lang="ru-RU" sz="1000" dirty="0">
              <a:latin typeface="+mn-lt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FC585EF-1FB5-49E8-8E07-7481DA5751EB}"/>
              </a:ext>
            </a:extLst>
          </p:cNvPr>
          <p:cNvCxnSpPr>
            <a:stCxn id="8" idx="3"/>
            <a:endCxn id="11" idx="2"/>
          </p:cNvCxnSpPr>
          <p:nvPr/>
        </p:nvCxnSpPr>
        <p:spPr bwMode="auto">
          <a:xfrm flipV="1">
            <a:off x="5472931" y="1788972"/>
            <a:ext cx="1381578" cy="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Овал 16">
            <a:extLst>
              <a:ext uri="{FF2B5EF4-FFF2-40B4-BE49-F238E27FC236}">
                <a16:creationId xmlns:a16="http://schemas.microsoft.com/office/drawing/2014/main" id="{6A1725EF-33C3-4866-9B27-A5BC6FEF6C0C}"/>
              </a:ext>
            </a:extLst>
          </p:cNvPr>
          <p:cNvSpPr/>
          <p:nvPr/>
        </p:nvSpPr>
        <p:spPr bwMode="auto">
          <a:xfrm>
            <a:off x="6809306" y="3345442"/>
            <a:ext cx="72008" cy="72008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E74B5E-5FC3-401B-9B8D-896BCA079294}"/>
              </a:ext>
            </a:extLst>
          </p:cNvPr>
          <p:cNvSpPr txBox="1"/>
          <p:nvPr/>
        </p:nvSpPr>
        <p:spPr>
          <a:xfrm>
            <a:off x="6899712" y="3257274"/>
            <a:ext cx="16675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+mn-lt"/>
              </a:rPr>
              <a:t>Matrix Multiplications</a:t>
            </a:r>
            <a:endParaRPr lang="ru-RU" sz="1000" dirty="0"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814E63E-74C2-4A97-A614-76836278B921}"/>
              </a:ext>
            </a:extLst>
          </p:cNvPr>
          <p:cNvCxnSpPr>
            <a:cxnSpLocks/>
            <a:stCxn id="9" idx="3"/>
            <a:endCxn id="20" idx="2"/>
          </p:cNvCxnSpPr>
          <p:nvPr/>
        </p:nvCxnSpPr>
        <p:spPr bwMode="auto">
          <a:xfrm>
            <a:off x="5387544" y="3380386"/>
            <a:ext cx="1421762" cy="10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Овал 16">
            <a:extLst>
              <a:ext uri="{FF2B5EF4-FFF2-40B4-BE49-F238E27FC236}">
                <a16:creationId xmlns:a16="http://schemas.microsoft.com/office/drawing/2014/main" id="{D76E1AF9-6911-42CA-BD8E-B2324B8373AA}"/>
              </a:ext>
            </a:extLst>
          </p:cNvPr>
          <p:cNvSpPr/>
          <p:nvPr/>
        </p:nvSpPr>
        <p:spPr bwMode="auto">
          <a:xfrm>
            <a:off x="6818505" y="4014186"/>
            <a:ext cx="72008" cy="72008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E3FA369-6666-418C-9ADA-13C59F859368}"/>
              </a:ext>
            </a:extLst>
          </p:cNvPr>
          <p:cNvCxnSpPr>
            <a:cxnSpLocks/>
            <a:stCxn id="10" idx="3"/>
            <a:endCxn id="24" idx="2"/>
          </p:cNvCxnSpPr>
          <p:nvPr/>
        </p:nvCxnSpPr>
        <p:spPr bwMode="auto">
          <a:xfrm>
            <a:off x="5027505" y="4050190"/>
            <a:ext cx="1791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A4E6D24-B50F-4994-B79A-738A6E2ABF43}"/>
              </a:ext>
            </a:extLst>
          </p:cNvPr>
          <p:cNvSpPr txBox="1"/>
          <p:nvPr/>
        </p:nvSpPr>
        <p:spPr>
          <a:xfrm>
            <a:off x="6899366" y="3921106"/>
            <a:ext cx="16675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+mn-lt"/>
              </a:rPr>
              <a:t>Vector Computations</a:t>
            </a:r>
            <a:endParaRPr lang="ru-RU" sz="1000" dirty="0">
              <a:latin typeface="+mn-lt"/>
            </a:endParaRPr>
          </a:p>
        </p:txBody>
      </p:sp>
      <p:pic>
        <p:nvPicPr>
          <p:cNvPr id="29" name="Рисунок 8">
            <a:extLst>
              <a:ext uri="{FF2B5EF4-FFF2-40B4-BE49-F238E27FC236}">
                <a16:creationId xmlns:a16="http://schemas.microsoft.com/office/drawing/2014/main" id="{70A3785C-69E3-48ED-8871-96A663C8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02" y="1846270"/>
            <a:ext cx="2024261" cy="1657225"/>
          </a:xfrm>
          <a:prstGeom prst="rect">
            <a:avLst/>
          </a:prstGeom>
        </p:spPr>
      </p:pic>
      <p:cxnSp>
        <p:nvCxnSpPr>
          <p:cNvPr id="30" name="Соединитель: уступ 12">
            <a:extLst>
              <a:ext uri="{FF2B5EF4-FFF2-40B4-BE49-F238E27FC236}">
                <a16:creationId xmlns:a16="http://schemas.microsoft.com/office/drawing/2014/main" id="{DF0D859A-4A71-4122-AACE-4F0C5349B0E7}"/>
              </a:ext>
            </a:extLst>
          </p:cNvPr>
          <p:cNvCxnSpPr>
            <a:cxnSpLocks/>
            <a:stCxn id="31" idx="6"/>
            <a:endCxn id="7" idx="1"/>
          </p:cNvCxnSpPr>
          <p:nvPr/>
        </p:nvCxnSpPr>
        <p:spPr bwMode="auto">
          <a:xfrm>
            <a:off x="1565790" y="2357068"/>
            <a:ext cx="1517498" cy="393889"/>
          </a:xfrm>
          <a:prstGeom prst="bentConnector3">
            <a:avLst>
              <a:gd name="adj1" fmla="val 72339"/>
            </a:avLst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Овал 20">
            <a:extLst>
              <a:ext uri="{FF2B5EF4-FFF2-40B4-BE49-F238E27FC236}">
                <a16:creationId xmlns:a16="http://schemas.microsoft.com/office/drawing/2014/main" id="{13456356-CCC1-4073-BBFC-D2A99EA1639E}"/>
              </a:ext>
            </a:extLst>
          </p:cNvPr>
          <p:cNvSpPr/>
          <p:nvPr/>
        </p:nvSpPr>
        <p:spPr bwMode="auto">
          <a:xfrm>
            <a:off x="1493782" y="2321064"/>
            <a:ext cx="72008" cy="72008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73B83-7B5E-47F2-B2AD-DE56F60A35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23</a:t>
            </a:fld>
            <a:r>
              <a:rPr lang="en-US"/>
              <a:t>/30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2674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4660EF-589F-4359-9C68-66F358BAC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NPU Architecture: Google TPU V5e (2023)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30201A-8C0F-4B1A-AF76-9AD5F148E2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N. Novgorod, 2024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3AB2B4-10E4-4A43-BA64-6688EA73FD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Programming for AI-accelerators: Basics &amp; Architectures</a:t>
            </a:r>
            <a:endParaRPr lang="ru-RU" dirty="0"/>
          </a:p>
        </p:txBody>
      </p:sp>
      <p:pic>
        <p:nvPicPr>
          <p:cNvPr id="1026" name="Picture 2" descr="https://upload.wikimedia.org/wikipedia/commons/thumb/b/be/Tensor_Processing_Unit_3.0.jpg/220px-Tensor_Processing_Unit_3.0.jpg">
            <a:extLst>
              <a:ext uri="{FF2B5EF4-FFF2-40B4-BE49-F238E27FC236}">
                <a16:creationId xmlns:a16="http://schemas.microsoft.com/office/drawing/2014/main" id="{A5E65E6D-35EC-48F0-82AE-23F1D5F82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43125"/>
            <a:ext cx="2095500" cy="1495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5e Pod chip">
            <a:extLst>
              <a:ext uri="{FF2B5EF4-FFF2-40B4-BE49-F238E27FC236}">
                <a16:creationId xmlns:a16="http://schemas.microsoft.com/office/drawing/2014/main" id="{8979D025-F098-471F-9BDA-67EEDFEC4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635646"/>
            <a:ext cx="386715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Соединитель: уступ 12">
            <a:extLst>
              <a:ext uri="{FF2B5EF4-FFF2-40B4-BE49-F238E27FC236}">
                <a16:creationId xmlns:a16="http://schemas.microsoft.com/office/drawing/2014/main" id="{FA9859CE-AF16-49F1-958D-A891C7193A13}"/>
              </a:ext>
            </a:extLst>
          </p:cNvPr>
          <p:cNvCxnSpPr>
            <a:cxnSpLocks/>
            <a:stCxn id="9" idx="6"/>
            <a:endCxn id="1028" idx="1"/>
          </p:cNvCxnSpPr>
          <p:nvPr/>
        </p:nvCxnSpPr>
        <p:spPr bwMode="auto">
          <a:xfrm flipV="1">
            <a:off x="2145010" y="2807221"/>
            <a:ext cx="986830" cy="144016"/>
          </a:xfrm>
          <a:prstGeom prst="bentConnector3">
            <a:avLst>
              <a:gd name="adj1" fmla="val 72600"/>
            </a:avLst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Овал 20">
            <a:extLst>
              <a:ext uri="{FF2B5EF4-FFF2-40B4-BE49-F238E27FC236}">
                <a16:creationId xmlns:a16="http://schemas.microsoft.com/office/drawing/2014/main" id="{0B95DECE-E38A-4EF2-95C9-BF9DFB65670B}"/>
              </a:ext>
            </a:extLst>
          </p:cNvPr>
          <p:cNvSpPr/>
          <p:nvPr/>
        </p:nvSpPr>
        <p:spPr bwMode="auto">
          <a:xfrm>
            <a:off x="2073002" y="2915233"/>
            <a:ext cx="72008" cy="72008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12" name="Прямоугольник 20">
            <a:extLst>
              <a:ext uri="{FF2B5EF4-FFF2-40B4-BE49-F238E27FC236}">
                <a16:creationId xmlns:a16="http://schemas.microsoft.com/office/drawing/2014/main" id="{0E6A9116-B47C-415D-A8CB-DE84AEB55854}"/>
              </a:ext>
            </a:extLst>
          </p:cNvPr>
          <p:cNvSpPr/>
          <p:nvPr/>
        </p:nvSpPr>
        <p:spPr bwMode="auto">
          <a:xfrm>
            <a:off x="4896359" y="2215627"/>
            <a:ext cx="792089" cy="294642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13" name="Овал 16">
            <a:extLst>
              <a:ext uri="{FF2B5EF4-FFF2-40B4-BE49-F238E27FC236}">
                <a16:creationId xmlns:a16="http://schemas.microsoft.com/office/drawing/2014/main" id="{1555A6CD-1397-4BB6-B87C-4328D8FC0966}"/>
              </a:ext>
            </a:extLst>
          </p:cNvPr>
          <p:cNvSpPr/>
          <p:nvPr/>
        </p:nvSpPr>
        <p:spPr bwMode="auto">
          <a:xfrm>
            <a:off x="4585286" y="1185425"/>
            <a:ext cx="72008" cy="72008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C713BC-7422-4C57-868E-E8232EC21AD5}"/>
              </a:ext>
            </a:extLst>
          </p:cNvPr>
          <p:cNvSpPr txBox="1"/>
          <p:nvPr/>
        </p:nvSpPr>
        <p:spPr>
          <a:xfrm>
            <a:off x="4668797" y="1101175"/>
            <a:ext cx="8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+mn-lt"/>
              </a:rPr>
              <a:t>Scalar Unit</a:t>
            </a:r>
            <a:endParaRPr lang="ru-RU" sz="1000" dirty="0">
              <a:latin typeface="+mn-lt"/>
            </a:endParaRP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36FC181F-5A1A-43F8-AB28-4EB0B06DEEFB}"/>
              </a:ext>
            </a:extLst>
          </p:cNvPr>
          <p:cNvCxnSpPr>
            <a:cxnSpLocks/>
            <a:endCxn id="13" idx="2"/>
          </p:cNvCxnSpPr>
          <p:nvPr/>
        </p:nvCxnSpPr>
        <p:spPr bwMode="auto">
          <a:xfrm rot="16200000" flipV="1">
            <a:off x="4170064" y="1636651"/>
            <a:ext cx="1141520" cy="311075"/>
          </a:xfrm>
          <a:prstGeom prst="bentConnector4">
            <a:avLst>
              <a:gd name="adj1" fmla="val -421"/>
              <a:gd name="adj2" fmla="val 173487"/>
            </a:avLst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Прямоугольник 20">
            <a:extLst>
              <a:ext uri="{FF2B5EF4-FFF2-40B4-BE49-F238E27FC236}">
                <a16:creationId xmlns:a16="http://schemas.microsoft.com/office/drawing/2014/main" id="{74D0978D-F2D3-453E-8F6C-DD0E432FC96F}"/>
              </a:ext>
            </a:extLst>
          </p:cNvPr>
          <p:cNvSpPr/>
          <p:nvPr/>
        </p:nvSpPr>
        <p:spPr bwMode="auto">
          <a:xfrm>
            <a:off x="5800596" y="2215452"/>
            <a:ext cx="792089" cy="294642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E7EFFA33-5B7B-4D48-93DE-ECB72768585B}"/>
              </a:ext>
            </a:extLst>
          </p:cNvPr>
          <p:cNvCxnSpPr>
            <a:cxnSpLocks/>
            <a:stCxn id="28" idx="3"/>
            <a:endCxn id="33" idx="2"/>
          </p:cNvCxnSpPr>
          <p:nvPr/>
        </p:nvCxnSpPr>
        <p:spPr bwMode="auto">
          <a:xfrm flipV="1">
            <a:off x="6592685" y="1221429"/>
            <a:ext cx="499595" cy="1141344"/>
          </a:xfrm>
          <a:prstGeom prst="bentConnector3">
            <a:avLst>
              <a:gd name="adj1" fmla="val 61607"/>
            </a:avLst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Овал 16">
            <a:extLst>
              <a:ext uri="{FF2B5EF4-FFF2-40B4-BE49-F238E27FC236}">
                <a16:creationId xmlns:a16="http://schemas.microsoft.com/office/drawing/2014/main" id="{CA9AE2FB-87E6-4F15-8D6D-5002F316FF82}"/>
              </a:ext>
            </a:extLst>
          </p:cNvPr>
          <p:cNvSpPr/>
          <p:nvPr/>
        </p:nvSpPr>
        <p:spPr bwMode="auto">
          <a:xfrm>
            <a:off x="7092280" y="1185425"/>
            <a:ext cx="72008" cy="72008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ECD2D8-E808-4DF5-91AE-D5479255DD25}"/>
              </a:ext>
            </a:extLst>
          </p:cNvPr>
          <p:cNvSpPr txBox="1"/>
          <p:nvPr/>
        </p:nvSpPr>
        <p:spPr>
          <a:xfrm>
            <a:off x="7164288" y="1098317"/>
            <a:ext cx="8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+mn-lt"/>
              </a:rPr>
              <a:t>Vector Unit</a:t>
            </a:r>
            <a:endParaRPr lang="ru-RU" sz="1000" dirty="0">
              <a:latin typeface="+mn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4649EA-7B4E-4848-B81E-9273D4D70F26}"/>
              </a:ext>
            </a:extLst>
          </p:cNvPr>
          <p:cNvSpPr txBox="1"/>
          <p:nvPr/>
        </p:nvSpPr>
        <p:spPr>
          <a:xfrm>
            <a:off x="7164288" y="2681254"/>
            <a:ext cx="16675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+mn-lt"/>
              </a:rPr>
              <a:t>Matrix Multiplications</a:t>
            </a:r>
            <a:endParaRPr lang="ru-RU" sz="1000" dirty="0">
              <a:latin typeface="+mn-lt"/>
            </a:endParaRPr>
          </a:p>
        </p:txBody>
      </p:sp>
      <p:sp>
        <p:nvSpPr>
          <p:cNvPr id="38" name="Овал 16">
            <a:extLst>
              <a:ext uri="{FF2B5EF4-FFF2-40B4-BE49-F238E27FC236}">
                <a16:creationId xmlns:a16="http://schemas.microsoft.com/office/drawing/2014/main" id="{AEC03648-FB73-4FB4-AA61-71AACC7B2A3C}"/>
              </a:ext>
            </a:extLst>
          </p:cNvPr>
          <p:cNvSpPr/>
          <p:nvPr/>
        </p:nvSpPr>
        <p:spPr bwMode="auto">
          <a:xfrm>
            <a:off x="7128284" y="2768360"/>
            <a:ext cx="72008" cy="72008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41" name="Прямоугольник 20">
            <a:extLst>
              <a:ext uri="{FF2B5EF4-FFF2-40B4-BE49-F238E27FC236}">
                <a16:creationId xmlns:a16="http://schemas.microsoft.com/office/drawing/2014/main" id="{8B9C9D31-2DCC-4E8B-B71E-F19C30FA21EF}"/>
              </a:ext>
            </a:extLst>
          </p:cNvPr>
          <p:cNvSpPr/>
          <p:nvPr/>
        </p:nvSpPr>
        <p:spPr bwMode="auto">
          <a:xfrm>
            <a:off x="5796136" y="2573633"/>
            <a:ext cx="792089" cy="474097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9AA8F45-0BE7-4C2D-970E-145B18937BE3}"/>
              </a:ext>
            </a:extLst>
          </p:cNvPr>
          <p:cNvCxnSpPr>
            <a:endCxn id="38" idx="2"/>
          </p:cNvCxnSpPr>
          <p:nvPr/>
        </p:nvCxnSpPr>
        <p:spPr bwMode="auto">
          <a:xfrm flipV="1">
            <a:off x="6588225" y="2804364"/>
            <a:ext cx="540059" cy="285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7837C-0810-4F39-944E-68224B18B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24</a:t>
            </a:fld>
            <a:r>
              <a:rPr lang="en-US"/>
              <a:t>/30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6090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F0D65D-BE14-450B-B42B-9D4F19F0B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71" y="823910"/>
            <a:ext cx="3995936" cy="186809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2F7F36-6D18-40C8-A782-55EA2F622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NPU Architecture: Huawei Ascend 910 (2019)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B959691-4536-46B0-BD43-F4E57D889FA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N. Novgorod, 2024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89158A-6FEA-4A69-A012-A80D24359F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Programming for AI-accelerators: Basics &amp; Architectures</a:t>
            </a:r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06C386-9CB8-4F83-9DEA-A570F1D68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949" y="2499742"/>
            <a:ext cx="5394315" cy="2208959"/>
          </a:xfrm>
          <a:prstGeom prst="rect">
            <a:avLst/>
          </a:prstGeom>
        </p:spPr>
      </p:pic>
      <p:cxnSp>
        <p:nvCxnSpPr>
          <p:cNvPr id="9" name="Соединитель: уступ 12">
            <a:extLst>
              <a:ext uri="{FF2B5EF4-FFF2-40B4-BE49-F238E27FC236}">
                <a16:creationId xmlns:a16="http://schemas.microsoft.com/office/drawing/2014/main" id="{39542ADD-DC43-46AC-929B-C5BE5BC20D82}"/>
              </a:ext>
            </a:extLst>
          </p:cNvPr>
          <p:cNvCxnSpPr>
            <a:cxnSpLocks/>
            <a:stCxn id="10" idx="6"/>
            <a:endCxn id="7" idx="1"/>
          </p:cNvCxnSpPr>
          <p:nvPr/>
        </p:nvCxnSpPr>
        <p:spPr bwMode="auto">
          <a:xfrm>
            <a:off x="2483768" y="2234010"/>
            <a:ext cx="1082181" cy="1370212"/>
          </a:xfrm>
          <a:prstGeom prst="bentConnector3">
            <a:avLst>
              <a:gd name="adj1" fmla="val 61541"/>
            </a:avLst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Овал 20">
            <a:extLst>
              <a:ext uri="{FF2B5EF4-FFF2-40B4-BE49-F238E27FC236}">
                <a16:creationId xmlns:a16="http://schemas.microsoft.com/office/drawing/2014/main" id="{238074BC-A0BE-4CBF-BAB7-4C85A3916117}"/>
              </a:ext>
            </a:extLst>
          </p:cNvPr>
          <p:cNvSpPr/>
          <p:nvPr/>
        </p:nvSpPr>
        <p:spPr bwMode="auto">
          <a:xfrm>
            <a:off x="2411760" y="2198006"/>
            <a:ext cx="72008" cy="72008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13" name="Прямоугольник 20">
            <a:extLst>
              <a:ext uri="{FF2B5EF4-FFF2-40B4-BE49-F238E27FC236}">
                <a16:creationId xmlns:a16="http://schemas.microsoft.com/office/drawing/2014/main" id="{A64E3FF8-3EB9-4969-92AF-3A0006A12401}"/>
              </a:ext>
            </a:extLst>
          </p:cNvPr>
          <p:cNvSpPr/>
          <p:nvPr/>
        </p:nvSpPr>
        <p:spPr bwMode="auto">
          <a:xfrm>
            <a:off x="7155368" y="3607270"/>
            <a:ext cx="1579716" cy="247244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14" name="Прямоугольник 20">
            <a:extLst>
              <a:ext uri="{FF2B5EF4-FFF2-40B4-BE49-F238E27FC236}">
                <a16:creationId xmlns:a16="http://schemas.microsoft.com/office/drawing/2014/main" id="{2023D9A7-039B-45E7-9003-73DB6FBCB95F}"/>
              </a:ext>
            </a:extLst>
          </p:cNvPr>
          <p:cNvSpPr/>
          <p:nvPr/>
        </p:nvSpPr>
        <p:spPr bwMode="auto">
          <a:xfrm>
            <a:off x="7155368" y="3324022"/>
            <a:ext cx="1579716" cy="247244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15" name="Прямоугольник 20">
            <a:extLst>
              <a:ext uri="{FF2B5EF4-FFF2-40B4-BE49-F238E27FC236}">
                <a16:creationId xmlns:a16="http://schemas.microsoft.com/office/drawing/2014/main" id="{D8B09D83-D72C-44C8-80CE-322D77B7BDB7}"/>
              </a:ext>
            </a:extLst>
          </p:cNvPr>
          <p:cNvSpPr/>
          <p:nvPr/>
        </p:nvSpPr>
        <p:spPr bwMode="auto">
          <a:xfrm>
            <a:off x="5274240" y="3317026"/>
            <a:ext cx="1728192" cy="528568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17" name="Прямоугольник 20">
            <a:extLst>
              <a:ext uri="{FF2B5EF4-FFF2-40B4-BE49-F238E27FC236}">
                <a16:creationId xmlns:a16="http://schemas.microsoft.com/office/drawing/2014/main" id="{EFA1065E-C50F-479D-A861-78E1200105FA}"/>
              </a:ext>
            </a:extLst>
          </p:cNvPr>
          <p:cNvSpPr/>
          <p:nvPr/>
        </p:nvSpPr>
        <p:spPr bwMode="auto">
          <a:xfrm>
            <a:off x="6084168" y="2705825"/>
            <a:ext cx="864096" cy="528568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B174237-69B7-49A5-895F-EF2F085EBA30}"/>
              </a:ext>
            </a:extLst>
          </p:cNvPr>
          <p:cNvCxnSpPr>
            <a:cxnSpLocks/>
            <a:stCxn id="14" idx="3"/>
            <a:endCxn id="21" idx="3"/>
          </p:cNvCxnSpPr>
          <p:nvPr/>
        </p:nvCxnSpPr>
        <p:spPr bwMode="auto">
          <a:xfrm flipH="1" flipV="1">
            <a:off x="8522970" y="2119962"/>
            <a:ext cx="212114" cy="1327682"/>
          </a:xfrm>
          <a:prstGeom prst="bentConnector3">
            <a:avLst>
              <a:gd name="adj1" fmla="val -55200"/>
            </a:avLst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Овал 16">
            <a:extLst>
              <a:ext uri="{FF2B5EF4-FFF2-40B4-BE49-F238E27FC236}">
                <a16:creationId xmlns:a16="http://schemas.microsoft.com/office/drawing/2014/main" id="{D401B5C6-473C-472B-8F80-C3A97B507C09}"/>
              </a:ext>
            </a:extLst>
          </p:cNvPr>
          <p:cNvSpPr/>
          <p:nvPr/>
        </p:nvSpPr>
        <p:spPr bwMode="auto">
          <a:xfrm>
            <a:off x="8522970" y="2085266"/>
            <a:ext cx="72008" cy="72008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F5347F-9A24-4639-825E-46E1C807078A}"/>
              </a:ext>
            </a:extLst>
          </p:cNvPr>
          <p:cNvSpPr txBox="1"/>
          <p:nvPr/>
        </p:nvSpPr>
        <p:spPr>
          <a:xfrm>
            <a:off x="7658874" y="1996851"/>
            <a:ext cx="8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+mn-lt"/>
              </a:rPr>
              <a:t>Vector Unit</a:t>
            </a:r>
            <a:endParaRPr lang="ru-RU" sz="1000" dirty="0">
              <a:latin typeface="+mn-lt"/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8C84333-25D5-435F-9D33-12F6AF7C3068}"/>
              </a:ext>
            </a:extLst>
          </p:cNvPr>
          <p:cNvCxnSpPr>
            <a:cxnSpLocks/>
            <a:stCxn id="13" idx="3"/>
            <a:endCxn id="31" idx="3"/>
          </p:cNvCxnSpPr>
          <p:nvPr/>
        </p:nvCxnSpPr>
        <p:spPr bwMode="auto">
          <a:xfrm flipH="1" flipV="1">
            <a:off x="8522970" y="1777852"/>
            <a:ext cx="212114" cy="1953040"/>
          </a:xfrm>
          <a:prstGeom prst="bentConnector3">
            <a:avLst>
              <a:gd name="adj1" fmla="val -107772"/>
            </a:avLst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Овал 16">
            <a:extLst>
              <a:ext uri="{FF2B5EF4-FFF2-40B4-BE49-F238E27FC236}">
                <a16:creationId xmlns:a16="http://schemas.microsoft.com/office/drawing/2014/main" id="{BC402489-01EA-40B7-969B-7914599D02BC}"/>
              </a:ext>
            </a:extLst>
          </p:cNvPr>
          <p:cNvSpPr/>
          <p:nvPr/>
        </p:nvSpPr>
        <p:spPr bwMode="auto">
          <a:xfrm>
            <a:off x="8522970" y="1745091"/>
            <a:ext cx="72008" cy="72008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4DFCA3-803E-47BB-834C-68ADC5DED485}"/>
              </a:ext>
            </a:extLst>
          </p:cNvPr>
          <p:cNvSpPr txBox="1"/>
          <p:nvPr/>
        </p:nvSpPr>
        <p:spPr>
          <a:xfrm>
            <a:off x="7658874" y="1654741"/>
            <a:ext cx="8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+mn-lt"/>
              </a:rPr>
              <a:t>Scalar Unit</a:t>
            </a:r>
            <a:endParaRPr lang="ru-RU" sz="1000" dirty="0">
              <a:latin typeface="+mn-lt"/>
            </a:endParaRP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A32809B3-9359-4375-A757-3C2BFBB2727D}"/>
              </a:ext>
            </a:extLst>
          </p:cNvPr>
          <p:cNvCxnSpPr>
            <a:cxnSpLocks/>
            <a:stCxn id="15" idx="3"/>
            <a:endCxn id="40" idx="3"/>
          </p:cNvCxnSpPr>
          <p:nvPr/>
        </p:nvCxnSpPr>
        <p:spPr bwMode="auto">
          <a:xfrm flipH="1" flipV="1">
            <a:off x="6775823" y="1507376"/>
            <a:ext cx="226609" cy="2073934"/>
          </a:xfrm>
          <a:prstGeom prst="bentConnector3">
            <a:avLst>
              <a:gd name="adj1" fmla="val -51670"/>
            </a:avLst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Овал 16">
            <a:extLst>
              <a:ext uri="{FF2B5EF4-FFF2-40B4-BE49-F238E27FC236}">
                <a16:creationId xmlns:a16="http://schemas.microsoft.com/office/drawing/2014/main" id="{D2D04D51-92D1-4DBE-A933-29F4C6E79537}"/>
              </a:ext>
            </a:extLst>
          </p:cNvPr>
          <p:cNvSpPr/>
          <p:nvPr/>
        </p:nvSpPr>
        <p:spPr bwMode="auto">
          <a:xfrm>
            <a:off x="6775823" y="1472680"/>
            <a:ext cx="72008" cy="72008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F57285-89F7-49DA-A67B-2C9A7492B7D8}"/>
              </a:ext>
            </a:extLst>
          </p:cNvPr>
          <p:cNvSpPr txBox="1"/>
          <p:nvPr/>
        </p:nvSpPr>
        <p:spPr>
          <a:xfrm>
            <a:off x="5292080" y="1384265"/>
            <a:ext cx="14837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+mn-lt"/>
              </a:rPr>
              <a:t>On-core Fast Memory</a:t>
            </a:r>
            <a:endParaRPr lang="ru-RU" sz="1000" dirty="0">
              <a:latin typeface="+mn-lt"/>
            </a:endParaRP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4393B424-349D-4794-979A-45A2BDA1B165}"/>
              </a:ext>
            </a:extLst>
          </p:cNvPr>
          <p:cNvCxnSpPr>
            <a:cxnSpLocks/>
            <a:stCxn id="17" idx="1"/>
            <a:endCxn id="45" idx="4"/>
          </p:cNvCxnSpPr>
          <p:nvPr/>
        </p:nvCxnSpPr>
        <p:spPr bwMode="auto">
          <a:xfrm rot="10800000">
            <a:off x="5230616" y="2049677"/>
            <a:ext cx="853552" cy="920433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5" name="Овал 16">
            <a:extLst>
              <a:ext uri="{FF2B5EF4-FFF2-40B4-BE49-F238E27FC236}">
                <a16:creationId xmlns:a16="http://schemas.microsoft.com/office/drawing/2014/main" id="{409D591E-B597-4D85-B672-BDDB9BD1DB9B}"/>
              </a:ext>
            </a:extLst>
          </p:cNvPr>
          <p:cNvSpPr/>
          <p:nvPr/>
        </p:nvSpPr>
        <p:spPr bwMode="auto">
          <a:xfrm>
            <a:off x="5194612" y="1977668"/>
            <a:ext cx="72008" cy="72008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F13D46-0E0E-4DC3-A86E-9444D62C740E}"/>
              </a:ext>
            </a:extLst>
          </p:cNvPr>
          <p:cNvSpPr txBox="1"/>
          <p:nvPr/>
        </p:nvSpPr>
        <p:spPr>
          <a:xfrm>
            <a:off x="5292562" y="1889205"/>
            <a:ext cx="14837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+mn-lt"/>
              </a:rPr>
              <a:t>Matrix Multiplications</a:t>
            </a:r>
            <a:endParaRPr lang="ru-RU" sz="1000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F653-433D-47C7-8339-BDD8A79496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25</a:t>
            </a:fld>
            <a:r>
              <a:rPr lang="en-US"/>
              <a:t>/30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30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CDFA8F-D08F-499B-812F-28A356C48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5" y="155974"/>
            <a:ext cx="8737750" cy="421481"/>
          </a:xfrm>
        </p:spPr>
        <p:txBody>
          <a:bodyPr/>
          <a:lstStyle/>
          <a:p>
            <a:r>
              <a:rPr lang="en-US" dirty="0"/>
              <a:t>GPU vs. NPU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49EE702-1D1E-4CA9-B480-AD7E6A433AE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N. Novgorod, 2024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EAFFB02-AC88-422D-A236-4BE7870CB5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Programming for AI-accelerators: Basics &amp; Architectures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79F034-A0EA-4063-A907-7114415E1416}"/>
              </a:ext>
            </a:extLst>
          </p:cNvPr>
          <p:cNvSpPr txBox="1"/>
          <p:nvPr/>
        </p:nvSpPr>
        <p:spPr>
          <a:xfrm>
            <a:off x="611560" y="3453437"/>
            <a:ext cx="2525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</a:rPr>
              <a:t>3D graphics / GPGPU / AI accelerator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</a:rPr>
              <a:t>More general, less power efficient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</a:rPr>
              <a:t>Highly parallel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</a:rPr>
              <a:t>SIMT programming model</a:t>
            </a:r>
          </a:p>
        </p:txBody>
      </p:sp>
      <p:pic>
        <p:nvPicPr>
          <p:cNvPr id="8" name="Рисунок 19">
            <a:extLst>
              <a:ext uri="{FF2B5EF4-FFF2-40B4-BE49-F238E27FC236}">
                <a16:creationId xmlns:a16="http://schemas.microsoft.com/office/drawing/2014/main" id="{11A977B6-FB75-42E2-ABED-D5F1AAF04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313828"/>
            <a:ext cx="2254175" cy="208549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A4EEFAF-93C6-4845-97FE-956D22BEC296}"/>
              </a:ext>
            </a:extLst>
          </p:cNvPr>
          <p:cNvSpPr/>
          <p:nvPr/>
        </p:nvSpPr>
        <p:spPr bwMode="auto">
          <a:xfrm>
            <a:off x="4855016" y="1272759"/>
            <a:ext cx="1520658" cy="167446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43FB48-12CF-4611-AE93-D96C2917A099}"/>
              </a:ext>
            </a:extLst>
          </p:cNvPr>
          <p:cNvSpPr/>
          <p:nvPr/>
        </p:nvSpPr>
        <p:spPr bwMode="auto">
          <a:xfrm>
            <a:off x="4927024" y="1367560"/>
            <a:ext cx="648072" cy="337248"/>
          </a:xfrm>
          <a:prstGeom prst="rect">
            <a:avLst/>
          </a:prstGeom>
          <a:solidFill>
            <a:srgbClr val="D0FFC1"/>
          </a:solidFill>
          <a:ln w="1270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Scalar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9541A3-B61B-4433-9AEC-316E93F874CC}"/>
              </a:ext>
            </a:extLst>
          </p:cNvPr>
          <p:cNvSpPr/>
          <p:nvPr/>
        </p:nvSpPr>
        <p:spPr bwMode="auto">
          <a:xfrm>
            <a:off x="5647104" y="1367559"/>
            <a:ext cx="648072" cy="337249"/>
          </a:xfrm>
          <a:prstGeom prst="rect">
            <a:avLst/>
          </a:prstGeom>
          <a:solidFill>
            <a:srgbClr val="D0FFC1"/>
          </a:solidFill>
          <a:ln w="1270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B9FCFBA-16D8-4929-9992-5A3DC1EE10F2}"/>
              </a:ext>
            </a:extLst>
          </p:cNvPr>
          <p:cNvSpPr/>
          <p:nvPr/>
        </p:nvSpPr>
        <p:spPr bwMode="auto">
          <a:xfrm>
            <a:off x="4929431" y="1805813"/>
            <a:ext cx="1365745" cy="619074"/>
          </a:xfrm>
          <a:prstGeom prst="rect">
            <a:avLst/>
          </a:prstGeom>
          <a:solidFill>
            <a:srgbClr val="D0FFC1"/>
          </a:solidFill>
          <a:ln w="1270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Matrix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1E2CF8-E242-400B-9F76-66C19DEC2EE0}"/>
              </a:ext>
            </a:extLst>
          </p:cNvPr>
          <p:cNvSpPr/>
          <p:nvPr/>
        </p:nvSpPr>
        <p:spPr bwMode="auto">
          <a:xfrm>
            <a:off x="4934581" y="2525893"/>
            <a:ext cx="1360595" cy="337250"/>
          </a:xfrm>
          <a:prstGeom prst="rect">
            <a:avLst/>
          </a:prstGeom>
          <a:solidFill>
            <a:srgbClr val="9FD8FF"/>
          </a:solidFill>
          <a:ln w="1270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Unified Buffer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EBECB90-5C22-48E0-9C06-D669BDFF1165}"/>
              </a:ext>
            </a:extLst>
          </p:cNvPr>
          <p:cNvSpPr/>
          <p:nvPr/>
        </p:nvSpPr>
        <p:spPr bwMode="auto">
          <a:xfrm>
            <a:off x="6943248" y="1272759"/>
            <a:ext cx="1520658" cy="167446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D77BAE6-54E5-4FAE-92F8-59174C5F197E}"/>
              </a:ext>
            </a:extLst>
          </p:cNvPr>
          <p:cNvSpPr/>
          <p:nvPr/>
        </p:nvSpPr>
        <p:spPr bwMode="auto">
          <a:xfrm>
            <a:off x="7015256" y="1367560"/>
            <a:ext cx="648072" cy="337248"/>
          </a:xfrm>
          <a:prstGeom prst="rect">
            <a:avLst/>
          </a:prstGeom>
          <a:solidFill>
            <a:srgbClr val="D0FFC1"/>
          </a:solidFill>
          <a:ln w="1270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Scalar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49FA644-FA00-4A22-A3BE-B0E6D7252D65}"/>
              </a:ext>
            </a:extLst>
          </p:cNvPr>
          <p:cNvSpPr/>
          <p:nvPr/>
        </p:nvSpPr>
        <p:spPr bwMode="auto">
          <a:xfrm>
            <a:off x="7735336" y="1367559"/>
            <a:ext cx="648072" cy="337249"/>
          </a:xfrm>
          <a:prstGeom prst="rect">
            <a:avLst/>
          </a:prstGeom>
          <a:solidFill>
            <a:srgbClr val="D0FFC1"/>
          </a:solidFill>
          <a:ln w="1270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BEA66E-B42F-4090-93B9-33C0988EF9A1}"/>
              </a:ext>
            </a:extLst>
          </p:cNvPr>
          <p:cNvSpPr/>
          <p:nvPr/>
        </p:nvSpPr>
        <p:spPr bwMode="auto">
          <a:xfrm>
            <a:off x="7017663" y="1805813"/>
            <a:ext cx="1365745" cy="619074"/>
          </a:xfrm>
          <a:prstGeom prst="rect">
            <a:avLst/>
          </a:prstGeom>
          <a:solidFill>
            <a:srgbClr val="D0FFC1"/>
          </a:solidFill>
          <a:ln w="1270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Matrix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6C0A957-B950-4064-9A99-C32B0D9B9D72}"/>
              </a:ext>
            </a:extLst>
          </p:cNvPr>
          <p:cNvSpPr/>
          <p:nvPr/>
        </p:nvSpPr>
        <p:spPr bwMode="auto">
          <a:xfrm>
            <a:off x="7022813" y="2525893"/>
            <a:ext cx="1360595" cy="337250"/>
          </a:xfrm>
          <a:prstGeom prst="rect">
            <a:avLst/>
          </a:prstGeom>
          <a:solidFill>
            <a:srgbClr val="9FD8FF"/>
          </a:solidFill>
          <a:ln w="1270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Unified Buffer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05A13B-85BE-4596-BD06-58D0391D8082}"/>
              </a:ext>
            </a:extLst>
          </p:cNvPr>
          <p:cNvSpPr txBox="1"/>
          <p:nvPr/>
        </p:nvSpPr>
        <p:spPr>
          <a:xfrm>
            <a:off x="6451712" y="199283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57F7281-EC59-4EDC-9060-7D99D5E15215}"/>
              </a:ext>
            </a:extLst>
          </p:cNvPr>
          <p:cNvSpPr/>
          <p:nvPr/>
        </p:nvSpPr>
        <p:spPr bwMode="auto">
          <a:xfrm>
            <a:off x="4855016" y="3042020"/>
            <a:ext cx="3608889" cy="336947"/>
          </a:xfrm>
          <a:prstGeom prst="rect">
            <a:avLst/>
          </a:prstGeom>
          <a:solidFill>
            <a:srgbClr val="FFC000"/>
          </a:solidFill>
          <a:ln w="1270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HBM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2C52CE-EDDE-47DB-8D27-3D2865FAE84F}"/>
              </a:ext>
            </a:extLst>
          </p:cNvPr>
          <p:cNvSpPr txBox="1"/>
          <p:nvPr/>
        </p:nvSpPr>
        <p:spPr>
          <a:xfrm>
            <a:off x="5575096" y="3452701"/>
            <a:ext cx="2525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</a:rPr>
              <a:t>AI accelerator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</a:rPr>
              <a:t>Less general, more power efficient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</a:rPr>
              <a:t>Highly parallel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</a:rPr>
              <a:t>“Hybrid” programming model</a:t>
            </a:r>
          </a:p>
        </p:txBody>
      </p:sp>
      <p:pic>
        <p:nvPicPr>
          <p:cNvPr id="34" name="Рисунок 15">
            <a:extLst>
              <a:ext uri="{FF2B5EF4-FFF2-40B4-BE49-F238E27FC236}">
                <a16:creationId xmlns:a16="http://schemas.microsoft.com/office/drawing/2014/main" id="{03722B97-BBFB-45BD-ADD2-BC5980033B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188" y="1547239"/>
            <a:ext cx="1755296" cy="175529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0566C2D-1D02-45D3-80C1-C91F8D2305C2}"/>
              </a:ext>
            </a:extLst>
          </p:cNvPr>
          <p:cNvSpPr txBox="1"/>
          <p:nvPr/>
        </p:nvSpPr>
        <p:spPr>
          <a:xfrm>
            <a:off x="1644457" y="1059912"/>
            <a:ext cx="4764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+mj-lt"/>
              </a:rPr>
              <a:t>GPU</a:t>
            </a:r>
            <a:endParaRPr lang="ru-RU" sz="1050" b="1" dirty="0"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73EDAB-D610-4E25-B1B7-79100EC2F028}"/>
              </a:ext>
            </a:extLst>
          </p:cNvPr>
          <p:cNvSpPr txBox="1"/>
          <p:nvPr/>
        </p:nvSpPr>
        <p:spPr>
          <a:xfrm>
            <a:off x="6421817" y="1059074"/>
            <a:ext cx="470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+mj-lt"/>
              </a:rPr>
              <a:t>NPU</a:t>
            </a:r>
            <a:endParaRPr lang="ru-RU" sz="1050" b="1" dirty="0"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C5F90-45E4-48F6-A629-1CD193766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26</a:t>
            </a:fld>
            <a:r>
              <a:rPr lang="en-US"/>
              <a:t>/30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9551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2E3888-0CBA-4E90-8B97-03F6D0DEA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6795A8-392C-4615-9358-1BCAFDA96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990996"/>
            <a:ext cx="8919026" cy="3352266"/>
          </a:xfrm>
        </p:spPr>
        <p:txBody>
          <a:bodyPr/>
          <a:lstStyle/>
          <a:p>
            <a:r>
              <a:rPr lang="en-US" b="1" dirty="0"/>
              <a:t>Artificial Intelligence (AI) </a:t>
            </a:r>
            <a:r>
              <a:rPr lang="en-US" dirty="0"/>
              <a:t>is a highly growing area to make computer systems “as smart as humans” (or even smarter)</a:t>
            </a:r>
          </a:p>
          <a:p>
            <a:pPr lvl="1"/>
            <a:r>
              <a:rPr lang="en-US" dirty="0"/>
              <a:t>The most demanded area of AI currently is large language models (LLM) based on deep neural networks (DNNs)</a:t>
            </a:r>
            <a:r>
              <a:rPr lang="ru-RU" dirty="0"/>
              <a:t> </a:t>
            </a:r>
            <a:r>
              <a:rPr lang="en-US" dirty="0"/>
              <a:t>that </a:t>
            </a:r>
            <a:r>
              <a:rPr lang="en-US" i="1" dirty="0"/>
              <a:t>require huge amount of computations</a:t>
            </a:r>
            <a:endParaRPr lang="ru-RU" i="1" dirty="0"/>
          </a:p>
          <a:p>
            <a:pPr lvl="1"/>
            <a:r>
              <a:rPr lang="en-US" dirty="0"/>
              <a:t>AI growth leads to visible software and hardware ecosystem evolution</a:t>
            </a:r>
          </a:p>
          <a:p>
            <a:pPr>
              <a:spcBef>
                <a:spcPts val="600"/>
              </a:spcBef>
            </a:pPr>
            <a:r>
              <a:rPr lang="en-US" b="1" dirty="0"/>
              <a:t>AI acceleration </a:t>
            </a:r>
            <a:r>
              <a:rPr lang="en-US" dirty="0"/>
              <a:t>becomes a part of “traditional” architectures (CPU, GPU) and SOCs</a:t>
            </a:r>
          </a:p>
          <a:p>
            <a:pPr lvl="1"/>
            <a:r>
              <a:rPr lang="en-US" dirty="0"/>
              <a:t>CPU introduces AI-specific instruction extensions (e.g., Intel’s AMX)</a:t>
            </a:r>
          </a:p>
          <a:p>
            <a:pPr lvl="1"/>
            <a:r>
              <a:rPr lang="en-US" dirty="0"/>
              <a:t>GPU provides separate blocks for fast matrix multiplication (e.g., NVidia’s tensor cores)</a:t>
            </a:r>
          </a:p>
          <a:p>
            <a:pPr lvl="1"/>
            <a:r>
              <a:rPr lang="en-US" dirty="0"/>
              <a:t>Highly specialized AI-accelerators come to marker (e.g., Google TPU, Huawei Ascend)</a:t>
            </a:r>
          </a:p>
          <a:p>
            <a:pPr>
              <a:spcBef>
                <a:spcPts val="600"/>
              </a:spcBef>
            </a:pPr>
            <a:r>
              <a:rPr lang="en-US" dirty="0"/>
              <a:t>New types of AI-specific HW require </a:t>
            </a:r>
            <a:r>
              <a:rPr lang="en-US" b="1" dirty="0"/>
              <a:t>novel programming models and highly-skilled professionals</a:t>
            </a:r>
            <a:r>
              <a:rPr lang="en-US" dirty="0"/>
              <a:t> to utilize their potential efficiently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7D33ACA-23B6-4AE5-9BB4-39ECF97ED0D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N. Novgorod, 2024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C3E901-14FE-4D79-810F-C1A3AD22AB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Programming for AI-accelerators: Basics &amp; Architectures</a:t>
            </a:r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20FD2A-4535-412A-8446-ABDB5BC62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338" y="37254"/>
            <a:ext cx="646798" cy="65892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5F531-5BF3-4922-BEB4-CE37F9D1A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27</a:t>
            </a:fld>
            <a:r>
              <a:rPr lang="en-US"/>
              <a:t>/30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5277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9E66A-371B-410D-8C11-1E17141BA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92A0C-42F5-43A8-83D1-308C33EE3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NVIDIA CUDA</a:t>
            </a:r>
          </a:p>
          <a:p>
            <a:pPr lvl="1"/>
            <a:r>
              <a:rPr lang="en-US" dirty="0"/>
              <a:t>NVIDIA GPU Architecture</a:t>
            </a:r>
          </a:p>
          <a:p>
            <a:pPr lvl="1"/>
            <a:r>
              <a:rPr lang="en-US" dirty="0"/>
              <a:t>Introduction to CUDA C++ (device &amp; host, streams &amp; events, unified memory)</a:t>
            </a:r>
          </a:p>
          <a:p>
            <a:r>
              <a:rPr lang="en-US" dirty="0"/>
              <a:t>CUDA for AI-programming</a:t>
            </a:r>
          </a:p>
          <a:p>
            <a:pPr lvl="1"/>
            <a:r>
              <a:rPr lang="en-US" dirty="0"/>
              <a:t>CUDA Performance Optimization</a:t>
            </a:r>
          </a:p>
          <a:p>
            <a:pPr lvl="1"/>
            <a:r>
              <a:rPr lang="en-US" dirty="0"/>
              <a:t>NVIDIA Tensor Cores</a:t>
            </a:r>
          </a:p>
          <a:p>
            <a:pPr lvl="1"/>
            <a:r>
              <a:rPr lang="en-US" dirty="0"/>
              <a:t>NVIDIA CUTLASS</a:t>
            </a:r>
            <a:endParaRPr lang="ru-RU" dirty="0"/>
          </a:p>
          <a:p>
            <a:r>
              <a:rPr lang="en-US" dirty="0"/>
              <a:t>Introduction to Huawei Ascend</a:t>
            </a:r>
          </a:p>
          <a:p>
            <a:pPr lvl="1"/>
            <a:r>
              <a:rPr lang="en-US" dirty="0"/>
              <a:t>Ascend HW architecture</a:t>
            </a:r>
          </a:p>
          <a:p>
            <a:pPr lvl="1"/>
            <a:r>
              <a:rPr lang="en-US" dirty="0" err="1"/>
              <a:t>AscendC</a:t>
            </a:r>
            <a:r>
              <a:rPr lang="en-US" dirty="0"/>
              <a:t> language</a:t>
            </a:r>
          </a:p>
          <a:p>
            <a:r>
              <a:rPr lang="en-US" dirty="0"/>
              <a:t>Effective use of </a:t>
            </a:r>
            <a:r>
              <a:rPr lang="en-US" dirty="0" err="1"/>
              <a:t>AscendC</a:t>
            </a:r>
            <a:r>
              <a:rPr lang="en-US" dirty="0"/>
              <a:t> for AI-programming</a:t>
            </a:r>
          </a:p>
          <a:p>
            <a:pPr lvl="1"/>
            <a:r>
              <a:rPr lang="en-US" dirty="0"/>
              <a:t>Vector, Cube &amp; Mixed kernels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5F601-6227-48E5-A376-1FF655D07AC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N. Novgorod, 2024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0266E8-41C6-40E8-8CC9-1E433F81C1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Programming for AI-accelerators: Basics &amp; Architectures</a:t>
            </a:r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9DB349-C227-4B0C-99C8-58902ECAE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256" y="2133322"/>
            <a:ext cx="1592487" cy="220651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DA02B09-443E-44EB-9198-2926992034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28</a:t>
            </a:fld>
            <a:r>
              <a:rPr lang="en-US"/>
              <a:t>/30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755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dirty="0"/>
              <a:t>References</a:t>
            </a:r>
            <a:endParaRPr lang="ru-RU" dirty="0"/>
          </a:p>
        </p:txBody>
      </p:sp>
      <p:sp>
        <p:nvSpPr>
          <p:cNvPr id="675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71469" indent="-271469" eaLnBrk="1" hangingPunct="1">
              <a:buFontTx/>
              <a:buAutoNum type="arabicPeriod"/>
            </a:pPr>
            <a:r>
              <a:rPr lang="en-US" dirty="0"/>
              <a:t>Artificial Intelligence Wiki [</a:t>
            </a:r>
            <a:r>
              <a:rPr lang="en-US" dirty="0">
                <a:hlinkClick r:id="rId3"/>
              </a:rPr>
              <a:t>https://en.wikipedia.org/wiki/Artificial_intelligence</a:t>
            </a:r>
            <a:r>
              <a:rPr lang="en-US" dirty="0"/>
              <a:t>]</a:t>
            </a:r>
          </a:p>
          <a:p>
            <a:pPr marL="271469" indent="-271469" eaLnBrk="1" hangingPunct="1">
              <a:buFontTx/>
              <a:buAutoNum type="arabicPeriod"/>
            </a:pPr>
            <a:r>
              <a:rPr lang="en-US" dirty="0"/>
              <a:t>Deep Learning Wiki [</a:t>
            </a:r>
            <a:r>
              <a:rPr lang="en-US" dirty="0">
                <a:hlinkClick r:id="rId4"/>
              </a:rPr>
              <a:t>https://en.wikipedia.org/wiki/Deep_learning</a:t>
            </a:r>
            <a:r>
              <a:rPr lang="en-US" dirty="0"/>
              <a:t>]</a:t>
            </a:r>
          </a:p>
          <a:p>
            <a:pPr marL="271469" indent="-271469" eaLnBrk="1" hangingPunct="1">
              <a:buFontTx/>
              <a:buAutoNum type="arabicPeriod"/>
            </a:pPr>
            <a:r>
              <a:rPr lang="en-US" dirty="0"/>
              <a:t>S. Russell, P. Norvig, </a:t>
            </a:r>
            <a:r>
              <a:rPr lang="en-US" i="1" dirty="0"/>
              <a:t>Artificial Intelligence: A Modern Approach, </a:t>
            </a:r>
            <a:r>
              <a:rPr lang="en-US" dirty="0"/>
              <a:t>Pearson, 4</a:t>
            </a:r>
            <a:r>
              <a:rPr lang="en-US" baseline="30000" dirty="0"/>
              <a:t>th</a:t>
            </a:r>
            <a:r>
              <a:rPr lang="en-US" dirty="0"/>
              <a:t> edition, 1136 pages, -2020</a:t>
            </a:r>
          </a:p>
          <a:p>
            <a:pPr marL="271469" indent="-271469" eaLnBrk="1" hangingPunct="1">
              <a:buFontTx/>
              <a:buAutoNum type="arabicPeriod"/>
            </a:pPr>
            <a:r>
              <a:rPr lang="en-US" dirty="0"/>
              <a:t>K. Simonyan, A. Zisserman, </a:t>
            </a:r>
            <a:r>
              <a:rPr lang="en-US" i="1" dirty="0"/>
              <a:t>Very Deep Convolutional Networks for Large-Scale Image Recognition</a:t>
            </a:r>
            <a:r>
              <a:rPr lang="en-US" dirty="0"/>
              <a:t>, arXiv, -2014 [</a:t>
            </a:r>
            <a:r>
              <a:rPr lang="en-US" dirty="0">
                <a:hlinkClick r:id="rId5"/>
              </a:rPr>
              <a:t>pdf</a:t>
            </a:r>
            <a:r>
              <a:rPr lang="en-US" dirty="0"/>
              <a:t>]</a:t>
            </a:r>
          </a:p>
          <a:p>
            <a:pPr marL="271469" indent="-271469" eaLnBrk="1" hangingPunct="1">
              <a:buFontTx/>
              <a:buAutoNum type="arabicPeriod"/>
            </a:pPr>
            <a:r>
              <a:rPr lang="en-US" dirty="0"/>
              <a:t>A. Vaswani, N. Shazeer, N. Parmar, J. Uszkoreit, L. Jones, A.N. Gomez, L. Kaiser, I. Polosukhin, </a:t>
            </a:r>
            <a:r>
              <a:rPr lang="en-US" i="1" dirty="0"/>
              <a:t>Attention Is All You Need, </a:t>
            </a:r>
            <a:r>
              <a:rPr lang="en-US" dirty="0"/>
              <a:t>31st Conference on Neural Information Processing Systems (NIPS 2017), -2017 [</a:t>
            </a:r>
            <a:r>
              <a:rPr lang="en-US" dirty="0">
                <a:hlinkClick r:id="rId6"/>
              </a:rPr>
              <a:t>pdf</a:t>
            </a:r>
            <a:r>
              <a:rPr lang="en-US" dirty="0"/>
              <a:t>]</a:t>
            </a:r>
          </a:p>
          <a:p>
            <a:pPr marL="271469" indent="-271469" eaLnBrk="1" hangingPunct="1">
              <a:buFontTx/>
              <a:buAutoNum type="arabicPeriod"/>
            </a:pPr>
            <a:r>
              <a:rPr lang="en-US" i="1" dirty="0"/>
              <a:t>oneAPI GPU Optimization Guide. Intel XE GPU Architecture</a:t>
            </a:r>
            <a:r>
              <a:rPr lang="en-US" dirty="0"/>
              <a:t>, -2023 [</a:t>
            </a:r>
            <a:r>
              <a:rPr lang="en-US" dirty="0">
                <a:hlinkClick r:id="rId7"/>
              </a:rPr>
              <a:t>URL</a:t>
            </a:r>
            <a:r>
              <a:rPr lang="en-US" dirty="0"/>
              <a:t>]</a:t>
            </a:r>
          </a:p>
          <a:p>
            <a:pPr marL="271469" indent="-271469" eaLnBrk="1" hangingPunct="1">
              <a:buFontTx/>
              <a:buAutoNum type="arabicPeriod"/>
            </a:pPr>
            <a:r>
              <a:rPr lang="en-US" dirty="0"/>
              <a:t>M. Andersch, G. Palmer, R. Krashinsky, N. Stam, V. Mehta, G. Brito, S. Ramaswamy, </a:t>
            </a:r>
            <a:r>
              <a:rPr lang="en-US" i="1" dirty="0"/>
              <a:t>NVIDIA Hopper Architecture In-Depth</a:t>
            </a:r>
            <a:r>
              <a:rPr lang="en-US" dirty="0"/>
              <a:t>, -2022 [</a:t>
            </a:r>
            <a:r>
              <a:rPr lang="en-US" dirty="0">
                <a:hlinkClick r:id="rId8"/>
              </a:rPr>
              <a:t>URL</a:t>
            </a:r>
            <a:r>
              <a:rPr lang="en-US" dirty="0"/>
              <a:t>]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Programming for AI-accelerators: Basics &amp; Architectures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N. Novgorod, 2024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62C6E0-9936-4FDC-A825-B8DCED92CC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29</a:t>
            </a:fld>
            <a:r>
              <a:rPr lang="en-US"/>
              <a:t>/30</a:t>
            </a:r>
            <a:endParaRPr 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CA5E1EFB-E65E-4F8C-8772-C4B3EDDDD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2427734"/>
            <a:ext cx="8568952" cy="504056"/>
          </a:xfrm>
        </p:spPr>
        <p:txBody>
          <a:bodyPr/>
          <a:lstStyle/>
          <a:p>
            <a:r>
              <a:rPr lang="en-US" dirty="0"/>
              <a:t>Overview of Artificial Intelligence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13C322-BE8D-43BD-A13A-1E551985D77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N. Novgorod, 2024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598E85-34CC-4BD5-9E6E-0030AE606A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Programming for AI-accelerators: Basics &amp; Architectures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025ABC-4A5D-45EB-831C-ADD9FA3E6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84A67C-33BD-4A59-9EAE-678C8C03CEA8}" type="slidenum">
              <a:rPr lang="ru-RU" smtClean="0"/>
              <a:pPr>
                <a:defRPr/>
              </a:pPr>
              <a:t>3</a:t>
            </a:fld>
            <a:r>
              <a:rPr lang="en-US"/>
              <a:t>/30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28052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85A1DB-A7C3-41E6-9FD6-001DB9F80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79A012-2367-4B9B-8CE7-E67AF19ED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b="1" dirty="0"/>
              <a:t>Anton Gorshkov</a:t>
            </a:r>
            <a:r>
              <a:rPr lang="en-US" dirty="0"/>
              <a:t>, Ph.D., Associate Professor at Lobachevsky State University, Principal Engineer at Huawei</a:t>
            </a:r>
          </a:p>
          <a:p>
            <a:pPr>
              <a:spcBef>
                <a:spcPts val="600"/>
              </a:spcBef>
            </a:pPr>
            <a:r>
              <a:rPr lang="en-US" b="1" dirty="0"/>
              <a:t>Arseniy Obolenskiy</a:t>
            </a:r>
            <a:r>
              <a:rPr lang="en-US" dirty="0"/>
              <a:t>, Senior Engineer at Huawei</a:t>
            </a:r>
          </a:p>
          <a:p>
            <a:pPr>
              <a:spcBef>
                <a:spcPts val="600"/>
              </a:spcBef>
            </a:pPr>
            <a:r>
              <a:rPr lang="en-US" b="1" dirty="0"/>
              <a:t>Mikhail Lychkov</a:t>
            </a:r>
            <a:r>
              <a:rPr lang="en-US" dirty="0"/>
              <a:t>, Senior Engineer at Huawei</a:t>
            </a:r>
          </a:p>
          <a:p>
            <a:pPr>
              <a:spcBef>
                <a:spcPts val="600"/>
              </a:spcBef>
            </a:pPr>
            <a:r>
              <a:rPr lang="en-US" b="1" dirty="0"/>
              <a:t>Oleg Maslov</a:t>
            </a:r>
            <a:r>
              <a:rPr lang="en-US" dirty="0"/>
              <a:t>, Ph.D., Expert at Huawei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EC39ED5-10AA-4004-AA04-01CB5AEFE75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N. Novgorod, 2024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2DA96D4-E94C-4044-99CC-A73518460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Programming for AI-accelerators: Basics &amp; Architectures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720CF-7822-4961-ADCD-B1A48E2F9D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30</a:t>
            </a:fld>
            <a:r>
              <a:rPr lang="en-US"/>
              <a:t>/30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4660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12CF73B2-F59E-4160-8B38-270255CD2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Artificial Intelligence (AI)</a:t>
            </a:r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179B050A-32C6-4104-8330-4724A55F4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77" y="803660"/>
            <a:ext cx="5936399" cy="3911231"/>
          </a:xfrm>
        </p:spPr>
        <p:txBody>
          <a:bodyPr/>
          <a:lstStyle/>
          <a:p>
            <a:pPr algn="just"/>
            <a:r>
              <a:rPr lang="en-US" sz="1600" b="1" dirty="0"/>
              <a:t>Artificial Intelligence (AI)</a:t>
            </a:r>
            <a:r>
              <a:rPr lang="en-US" sz="1600" dirty="0"/>
              <a:t> is the simulation of human intelligence processes by machines, especially computer systems</a:t>
            </a:r>
          </a:p>
          <a:p>
            <a:pPr algn="just"/>
            <a:r>
              <a:rPr lang="en-US" sz="1600" dirty="0"/>
              <a:t>AI includes the following specific applications:</a:t>
            </a:r>
          </a:p>
          <a:p>
            <a:pPr lvl="1" algn="just"/>
            <a:r>
              <a:rPr lang="en-US" sz="1400" b="1" dirty="0"/>
              <a:t>Expert Systems </a:t>
            </a:r>
            <a:r>
              <a:rPr lang="en-US" sz="1400" dirty="0"/>
              <a:t>– simulation of the knowledge and analytical skill of human experts </a:t>
            </a:r>
            <a:r>
              <a:rPr lang="en-US" sz="1200" dirty="0"/>
              <a:t>(medical diagnostics, molecular structure prediction for chemical analysis, cancer detection, stock market behavior</a:t>
            </a:r>
            <a:r>
              <a:rPr lang="ru-RU" sz="1200" dirty="0"/>
              <a:t> </a:t>
            </a:r>
            <a:r>
              <a:rPr lang="en-US" sz="1200" dirty="0"/>
              <a:t>forecasting, etc.)</a:t>
            </a:r>
            <a:endParaRPr lang="en-US" sz="1450" dirty="0"/>
          </a:p>
          <a:p>
            <a:pPr lvl="1" algn="just"/>
            <a:r>
              <a:rPr lang="en-US" sz="1400" b="1" dirty="0"/>
              <a:t>Natural Language Processing (NLP)</a:t>
            </a:r>
            <a:r>
              <a:rPr lang="en-US" sz="1400" dirty="0"/>
              <a:t> - ability to support and manipulate human languages by computers </a:t>
            </a:r>
            <a:r>
              <a:rPr lang="en-US" sz="1200" dirty="0"/>
              <a:t>(chatbots, language-to-language translation, email filtering, grammar checking, auto-summarization, etc.)</a:t>
            </a:r>
          </a:p>
          <a:p>
            <a:pPr lvl="1" algn="just"/>
            <a:r>
              <a:rPr lang="en-US" sz="1400" b="1" dirty="0"/>
              <a:t>Speech Recognition </a:t>
            </a:r>
            <a:r>
              <a:rPr lang="en-US" sz="1400" dirty="0"/>
              <a:t>- enabling the recognition and translation of spoken language into text by computers </a:t>
            </a:r>
            <a:r>
              <a:rPr lang="en-US" sz="1200" dirty="0"/>
              <a:t>(voice assistants, speech-to-text, customer service, etc.)</a:t>
            </a:r>
            <a:endParaRPr lang="en-US" sz="1450" dirty="0"/>
          </a:p>
          <a:p>
            <a:pPr lvl="1" algn="just"/>
            <a:r>
              <a:rPr lang="en-US" sz="1400" b="1" dirty="0"/>
              <a:t>Machine (Computer) Vision (MV, CV) </a:t>
            </a:r>
            <a:r>
              <a:rPr lang="en-US" sz="1400" dirty="0"/>
              <a:t>-  technology and methods to extract information from an image on an automated basis </a:t>
            </a:r>
            <a:r>
              <a:rPr lang="en-US" sz="1200" dirty="0"/>
              <a:t>(self-driving cars, CT and MRI analysis, defect inspection, etc.)</a:t>
            </a:r>
            <a:endParaRPr lang="ru-RU" sz="1450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9B7B7F-4FAA-46D8-92F6-32825D42C0A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N. Novgorod, 2024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4A4FC63-D542-4C34-BCC0-EE254F569E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Programming for AI-accelerators: Basics &amp; Architectures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099137D-8317-432C-99A2-63FD9F6624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768" y="37332"/>
            <a:ext cx="627455" cy="62753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9398223-7349-4BD6-85CA-1C29BC8A0E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472" y="821696"/>
            <a:ext cx="1404848" cy="790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27FFAF1-06C9-4148-BB60-3E3AB2897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784" y="1769761"/>
            <a:ext cx="1063918" cy="1061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3838267-D5E3-4B42-B6A2-55EEAAD605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844" y="1122600"/>
            <a:ext cx="1105007" cy="1105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F7793E9-C6DC-4BE9-8614-813F7A174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7924" y="3937528"/>
            <a:ext cx="2609077" cy="79176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E420460-45FF-41EE-9761-45272AC8875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280" y="2671286"/>
            <a:ext cx="1241742" cy="915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62D8E825-8905-4F9C-AB8E-0A6F2734B8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2530" y="2989463"/>
            <a:ext cx="1113131" cy="790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6B2521-0ABB-4C8B-B32A-07BD1C733D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4</a:t>
            </a:fld>
            <a:r>
              <a:rPr lang="en-US"/>
              <a:t>/30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3841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F3B6237-3096-4E46-A5DD-F90ECCF8D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2268597"/>
            <a:ext cx="2318829" cy="1311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75D91B-2884-48C7-B42A-49CD466B0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Methods &amp; Approaches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679EF9-D4A8-49E3-9AA6-0AD0F496F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77" y="1131590"/>
            <a:ext cx="5318125" cy="3064234"/>
          </a:xfrm>
        </p:spPr>
        <p:txBody>
          <a:bodyPr/>
          <a:lstStyle/>
          <a:p>
            <a:r>
              <a:rPr lang="en-US" sz="1600" dirty="0"/>
              <a:t>Common methods used in AI are the following:</a:t>
            </a:r>
          </a:p>
          <a:p>
            <a:pPr lvl="1" algn="just"/>
            <a:r>
              <a:rPr lang="en-US" sz="1400" dirty="0"/>
              <a:t>Intelligent </a:t>
            </a:r>
            <a:r>
              <a:rPr lang="en-US" sz="1400" b="1" dirty="0"/>
              <a:t>search</a:t>
            </a:r>
            <a:r>
              <a:rPr lang="en-US" sz="1400" dirty="0"/>
              <a:t> through many possible solutions, including </a:t>
            </a:r>
            <a:r>
              <a:rPr lang="en-US" sz="1400" i="1" dirty="0"/>
              <a:t>state space </a:t>
            </a:r>
            <a:r>
              <a:rPr lang="en-US" sz="1400" dirty="0"/>
              <a:t>and </a:t>
            </a:r>
            <a:r>
              <a:rPr lang="en-US" sz="1400" i="1" dirty="0"/>
              <a:t>local</a:t>
            </a:r>
            <a:r>
              <a:rPr lang="en-US" sz="1400" dirty="0"/>
              <a:t> approaches</a:t>
            </a:r>
          </a:p>
          <a:p>
            <a:pPr lvl="1" algn="just"/>
            <a:r>
              <a:rPr lang="en-US" sz="1400" b="1" dirty="0"/>
              <a:t>Formal logic</a:t>
            </a:r>
            <a:r>
              <a:rPr lang="en-US" sz="1400" dirty="0"/>
              <a:t> for reasoning and knowledge representation</a:t>
            </a:r>
          </a:p>
          <a:p>
            <a:pPr lvl="1" algn="just"/>
            <a:r>
              <a:rPr lang="en-US" sz="1400" b="1" dirty="0"/>
              <a:t>Probabilistic methods </a:t>
            </a:r>
            <a:r>
              <a:rPr lang="en-US" sz="1400" dirty="0"/>
              <a:t>for uncertain reasoning</a:t>
            </a:r>
          </a:p>
          <a:p>
            <a:pPr lvl="1" algn="just"/>
            <a:r>
              <a:rPr lang="en-US" sz="14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Classifiers</a:t>
            </a:r>
            <a:r>
              <a:rPr lang="en-US" sz="140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statistical learning </a:t>
            </a:r>
            <a:r>
              <a:rPr lang="en-US" sz="140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methods, including </a:t>
            </a:r>
            <a:r>
              <a:rPr lang="en-US" sz="140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Machine Learning (ML)</a:t>
            </a:r>
            <a:endParaRPr lang="en-US" sz="140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algn="just"/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</a:rPr>
              <a:t>Neural networks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, including </a:t>
            </a:r>
            <a:r>
              <a:rPr lang="en-US" sz="1400" i="1" dirty="0">
                <a:solidFill>
                  <a:srgbClr val="000000"/>
                </a:solidFill>
                <a:latin typeface="Arial" panose="020B0604020202020204" pitchFamily="34" charset="0"/>
              </a:rPr>
              <a:t>Deep Learning (DL)</a:t>
            </a:r>
            <a:endParaRPr lang="en-US" sz="1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most recent and hot AI researches are 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considering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neural networks 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deep learning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focusing on </a:t>
            </a:r>
            <a:r>
              <a:rPr lang="en-US" sz="160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large language models (LLM)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n-US" sz="160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generative pre-trained transformers (GPT)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34E095-DA9D-497F-B19C-C475092D92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N. Novgorod, 2024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B3E0787-0AD7-456F-A3B9-A4533F1A57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Programming for AI-accelerators: Basics &amp; Architectures</a:t>
            </a:r>
            <a:endParaRPr lang="ru-RU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0E3BF6AC-69E3-4F25-B729-9F8F8EEC1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168" y="798624"/>
            <a:ext cx="1536946" cy="1246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7565253-BB90-40F4-8817-20D24802ABE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902" y="3099302"/>
            <a:ext cx="1741983" cy="149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80E5DD8-6913-478F-9B9E-70FE5455C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415" y="3718769"/>
            <a:ext cx="10477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D18D764-662B-4433-8180-121D2A8CC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648" y="843233"/>
            <a:ext cx="1342677" cy="1159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4C908-2C65-4473-9874-5EC2FCE80B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5</a:t>
            </a:fld>
            <a:r>
              <a:rPr lang="en-US"/>
              <a:t>/30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13695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328057-5039-4732-BE57-5BF537AD1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 &amp; Deep Learning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A142A7-868C-4ADD-8FCE-0802ACDA9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750" y="1078867"/>
            <a:ext cx="5211548" cy="3280257"/>
          </a:xfrm>
        </p:spPr>
        <p:txBody>
          <a:bodyPr/>
          <a:lstStyle/>
          <a:p>
            <a:pPr algn="just"/>
            <a:r>
              <a:rPr lang="en-US" sz="1600" b="1" dirty="0"/>
              <a:t>Deep Neural Network </a:t>
            </a:r>
            <a:r>
              <a:rPr lang="en-US" sz="1600" dirty="0"/>
              <a:t>(DNN) is an artificial neural network (ANN) with </a:t>
            </a:r>
            <a:r>
              <a:rPr lang="en-US" sz="1600" i="1" dirty="0"/>
              <a:t>multiple layers between</a:t>
            </a:r>
            <a:r>
              <a:rPr lang="en-US" sz="1600" dirty="0"/>
              <a:t> the input and output layers</a:t>
            </a:r>
          </a:p>
          <a:p>
            <a:pPr algn="just"/>
            <a:r>
              <a:rPr lang="en-US" sz="1600" b="1" dirty="0"/>
              <a:t>Deep Learning </a:t>
            </a:r>
            <a:r>
              <a:rPr lang="en-US" sz="1600" dirty="0"/>
              <a:t>(DL)</a:t>
            </a:r>
            <a:r>
              <a:rPr lang="en-US" sz="1600" b="1" dirty="0"/>
              <a:t> </a:t>
            </a:r>
            <a:r>
              <a:rPr lang="en-US" sz="1600" dirty="0"/>
              <a:t>is the subset of machine learning methods based on </a:t>
            </a:r>
            <a:r>
              <a:rPr lang="en-US" sz="1600" i="1" dirty="0"/>
              <a:t>deep neural networks </a:t>
            </a:r>
            <a:r>
              <a:rPr lang="en-US" sz="1600" dirty="0"/>
              <a:t>with </a:t>
            </a:r>
            <a:r>
              <a:rPr lang="en-US" sz="1600" i="1" dirty="0"/>
              <a:t>representation (feature) learning</a:t>
            </a:r>
          </a:p>
          <a:p>
            <a:pPr algn="just"/>
            <a:r>
              <a:rPr lang="en-US" sz="1600" dirty="0"/>
              <a:t>While working with DNNs, two stages are </a:t>
            </a:r>
            <a:r>
              <a:rPr lang="en-US" sz="1600"/>
              <a:t>normally considered:</a:t>
            </a:r>
            <a:endParaRPr lang="en-US" sz="1600" dirty="0"/>
          </a:p>
          <a:p>
            <a:pPr marL="542930" lvl="1" indent="-342900" algn="just">
              <a:buFont typeface="+mj-lt"/>
              <a:buAutoNum type="arabicPeriod"/>
            </a:pPr>
            <a:r>
              <a:rPr lang="en-US" sz="1400" b="1" dirty="0"/>
              <a:t>Training</a:t>
            </a:r>
            <a:r>
              <a:rPr lang="en-US" sz="1400" dirty="0"/>
              <a:t> – the process of iterative tuning of DNN weights based on huge marked dataset </a:t>
            </a:r>
            <a:r>
              <a:rPr lang="en-US" sz="1200" dirty="0"/>
              <a:t>(e.g. pairs of images and vehicle types)</a:t>
            </a:r>
          </a:p>
          <a:p>
            <a:pPr marL="542930" lvl="1" indent="-342900" algn="just">
              <a:buFont typeface="+mj-lt"/>
              <a:buAutoNum type="arabicPeriod"/>
            </a:pPr>
            <a:r>
              <a:rPr lang="en-US" sz="1400" b="1" dirty="0"/>
              <a:t>Inference</a:t>
            </a:r>
            <a:r>
              <a:rPr lang="en-US" sz="1400" dirty="0"/>
              <a:t> – the process of</a:t>
            </a:r>
            <a:r>
              <a:rPr lang="ru-RU" sz="1400" dirty="0"/>
              <a:t> </a:t>
            </a:r>
            <a:r>
              <a:rPr lang="en-US" sz="1400" dirty="0"/>
              <a:t>direct DNN usage </a:t>
            </a:r>
            <a:r>
              <a:rPr lang="en-US" sz="1200" dirty="0"/>
              <a:t>(e.g. to get exact vehicle type by image from road camera)</a:t>
            </a:r>
            <a:endParaRPr lang="en-US" sz="1600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4A2DE8-3F70-40E5-86B1-33BA4963D4D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N. Novgorod, 2024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189E43A-131B-4226-859C-123C1E3F7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Programming for AI-accelerators: Basics &amp; Architectures</a:t>
            </a:r>
            <a:endParaRPr lang="ru-RU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4DD7C6D1-E711-42A8-A784-3D72D07FAB69}"/>
              </a:ext>
            </a:extLst>
          </p:cNvPr>
          <p:cNvSpPr/>
          <p:nvPr/>
        </p:nvSpPr>
        <p:spPr bwMode="auto">
          <a:xfrm>
            <a:off x="6002170" y="1679844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C4DE32F6-D7AB-4167-81C3-9652283C0437}"/>
              </a:ext>
            </a:extLst>
          </p:cNvPr>
          <p:cNvSpPr/>
          <p:nvPr/>
        </p:nvSpPr>
        <p:spPr bwMode="auto">
          <a:xfrm>
            <a:off x="6002170" y="1991083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B196A2EE-CB52-42A4-838F-962735F66A13}"/>
              </a:ext>
            </a:extLst>
          </p:cNvPr>
          <p:cNvSpPr/>
          <p:nvPr/>
        </p:nvSpPr>
        <p:spPr bwMode="auto">
          <a:xfrm>
            <a:off x="6002170" y="2302322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D6711D40-B324-468F-AA65-9CBE95ECFB80}"/>
              </a:ext>
            </a:extLst>
          </p:cNvPr>
          <p:cNvSpPr/>
          <p:nvPr/>
        </p:nvSpPr>
        <p:spPr bwMode="auto">
          <a:xfrm>
            <a:off x="6722250" y="1679844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2FED9580-AD2E-40C1-A770-45CD1706A3E0}"/>
              </a:ext>
            </a:extLst>
          </p:cNvPr>
          <p:cNvSpPr/>
          <p:nvPr/>
        </p:nvSpPr>
        <p:spPr bwMode="auto">
          <a:xfrm>
            <a:off x="6722250" y="1991083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A1F72E03-CEFB-4F7B-AB6C-374A4B2883F8}"/>
              </a:ext>
            </a:extLst>
          </p:cNvPr>
          <p:cNvSpPr/>
          <p:nvPr/>
        </p:nvSpPr>
        <p:spPr bwMode="auto">
          <a:xfrm>
            <a:off x="6722250" y="2302322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A9695272-CB4B-4977-9A93-F8EEFE91872D}"/>
              </a:ext>
            </a:extLst>
          </p:cNvPr>
          <p:cNvSpPr/>
          <p:nvPr/>
        </p:nvSpPr>
        <p:spPr bwMode="auto">
          <a:xfrm>
            <a:off x="6722250" y="1369778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E7BEF5E1-FEE7-4284-88C3-6BF4A354E7DE}"/>
              </a:ext>
            </a:extLst>
          </p:cNvPr>
          <p:cNvSpPr/>
          <p:nvPr/>
        </p:nvSpPr>
        <p:spPr bwMode="auto">
          <a:xfrm>
            <a:off x="6722250" y="2613561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F115E1FA-4D05-411D-86FE-8E922600A8ED}"/>
              </a:ext>
            </a:extLst>
          </p:cNvPr>
          <p:cNvSpPr/>
          <p:nvPr/>
        </p:nvSpPr>
        <p:spPr bwMode="auto">
          <a:xfrm>
            <a:off x="7442330" y="1845783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37D49DA3-92ED-471B-83CF-86C1E205F1C7}"/>
              </a:ext>
            </a:extLst>
          </p:cNvPr>
          <p:cNvSpPr/>
          <p:nvPr/>
        </p:nvSpPr>
        <p:spPr bwMode="auto">
          <a:xfrm>
            <a:off x="7442330" y="2157022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1BFBE986-2B16-4038-AE65-D7CAE605106F}"/>
              </a:ext>
            </a:extLst>
          </p:cNvPr>
          <p:cNvSpPr/>
          <p:nvPr/>
        </p:nvSpPr>
        <p:spPr bwMode="auto">
          <a:xfrm>
            <a:off x="7442330" y="2468261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D712BB28-99BC-4B7F-9726-4EBA7BE62C4E}"/>
              </a:ext>
            </a:extLst>
          </p:cNvPr>
          <p:cNvSpPr/>
          <p:nvPr/>
        </p:nvSpPr>
        <p:spPr bwMode="auto">
          <a:xfrm>
            <a:off x="7442330" y="1535717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4D10018F-1E5B-4381-B209-78C06960311B}"/>
              </a:ext>
            </a:extLst>
          </p:cNvPr>
          <p:cNvSpPr/>
          <p:nvPr/>
        </p:nvSpPr>
        <p:spPr bwMode="auto">
          <a:xfrm>
            <a:off x="8084353" y="2155849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FF3B5E6C-3E4A-4022-9EEB-7C50B3FFC181}"/>
              </a:ext>
            </a:extLst>
          </p:cNvPr>
          <p:cNvSpPr/>
          <p:nvPr/>
        </p:nvSpPr>
        <p:spPr bwMode="auto">
          <a:xfrm>
            <a:off x="8084353" y="1845783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7ADBCFF7-2AD3-4DC8-A569-61EB4D7A46C7}"/>
              </a:ext>
            </a:extLst>
          </p:cNvPr>
          <p:cNvCxnSpPr>
            <a:cxnSpLocks/>
            <a:endCxn id="8" idx="2"/>
          </p:cNvCxnSpPr>
          <p:nvPr/>
        </p:nvCxnSpPr>
        <p:spPr bwMode="auto">
          <a:xfrm>
            <a:off x="5714138" y="1787856"/>
            <a:ext cx="28803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B444E4E7-06F3-40B8-AC9F-878DE5F21330}"/>
              </a:ext>
            </a:extLst>
          </p:cNvPr>
          <p:cNvCxnSpPr>
            <a:cxnSpLocks/>
            <a:endCxn id="9" idx="2"/>
          </p:cNvCxnSpPr>
          <p:nvPr/>
        </p:nvCxnSpPr>
        <p:spPr bwMode="auto">
          <a:xfrm>
            <a:off x="5714138" y="2099095"/>
            <a:ext cx="28803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4D6BFEEF-34EB-4012-A658-2CB8435D3DE5}"/>
              </a:ext>
            </a:extLst>
          </p:cNvPr>
          <p:cNvCxnSpPr>
            <a:cxnSpLocks/>
            <a:endCxn id="10" idx="2"/>
          </p:cNvCxnSpPr>
          <p:nvPr/>
        </p:nvCxnSpPr>
        <p:spPr bwMode="auto">
          <a:xfrm>
            <a:off x="5714138" y="2410334"/>
            <a:ext cx="28803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2316BE87-A619-47DE-9778-B4325474B7E9}"/>
              </a:ext>
            </a:extLst>
          </p:cNvPr>
          <p:cNvCxnSpPr>
            <a:stCxn id="8" idx="6"/>
            <a:endCxn id="14" idx="2"/>
          </p:cNvCxnSpPr>
          <p:nvPr/>
        </p:nvCxnSpPr>
        <p:spPr bwMode="auto">
          <a:xfrm flipV="1">
            <a:off x="6218194" y="1477790"/>
            <a:ext cx="504056" cy="3100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A48DFE75-666B-4A85-A888-262B0BA5DEAF}"/>
              </a:ext>
            </a:extLst>
          </p:cNvPr>
          <p:cNvCxnSpPr>
            <a:stCxn id="8" idx="6"/>
            <a:endCxn id="11" idx="2"/>
          </p:cNvCxnSpPr>
          <p:nvPr/>
        </p:nvCxnSpPr>
        <p:spPr bwMode="auto">
          <a:xfrm>
            <a:off x="6218194" y="1787856"/>
            <a:ext cx="50405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2F903BCD-68EF-42EB-8596-C50FA5A71415}"/>
              </a:ext>
            </a:extLst>
          </p:cNvPr>
          <p:cNvCxnSpPr>
            <a:stCxn id="8" idx="6"/>
            <a:endCxn id="12" idx="2"/>
          </p:cNvCxnSpPr>
          <p:nvPr/>
        </p:nvCxnSpPr>
        <p:spPr bwMode="auto">
          <a:xfrm>
            <a:off x="6218194" y="1787856"/>
            <a:ext cx="504056" cy="3112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AB34F8CF-6D58-4DDE-B74B-E46118A7B611}"/>
              </a:ext>
            </a:extLst>
          </p:cNvPr>
          <p:cNvCxnSpPr>
            <a:stCxn id="8" idx="6"/>
            <a:endCxn id="13" idx="2"/>
          </p:cNvCxnSpPr>
          <p:nvPr/>
        </p:nvCxnSpPr>
        <p:spPr bwMode="auto">
          <a:xfrm>
            <a:off x="6218194" y="1787856"/>
            <a:ext cx="504056" cy="6224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E306BED0-26FA-4D21-97EE-66E8FF3B0A5D}"/>
              </a:ext>
            </a:extLst>
          </p:cNvPr>
          <p:cNvCxnSpPr>
            <a:stCxn id="8" idx="6"/>
            <a:endCxn id="15" idx="2"/>
          </p:cNvCxnSpPr>
          <p:nvPr/>
        </p:nvCxnSpPr>
        <p:spPr bwMode="auto">
          <a:xfrm>
            <a:off x="6218194" y="1787856"/>
            <a:ext cx="504056" cy="9337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31D30AEE-92B1-4A4C-9A8C-665267979CFF}"/>
              </a:ext>
            </a:extLst>
          </p:cNvPr>
          <p:cNvCxnSpPr>
            <a:stCxn id="9" idx="6"/>
            <a:endCxn id="14" idx="2"/>
          </p:cNvCxnSpPr>
          <p:nvPr/>
        </p:nvCxnSpPr>
        <p:spPr bwMode="auto">
          <a:xfrm flipV="1">
            <a:off x="6218194" y="1477790"/>
            <a:ext cx="504056" cy="6213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79E96323-66F1-40FD-AD42-F3117F26A554}"/>
              </a:ext>
            </a:extLst>
          </p:cNvPr>
          <p:cNvCxnSpPr>
            <a:stCxn id="9" idx="6"/>
            <a:endCxn id="11" idx="2"/>
          </p:cNvCxnSpPr>
          <p:nvPr/>
        </p:nvCxnSpPr>
        <p:spPr bwMode="auto">
          <a:xfrm flipV="1">
            <a:off x="6218194" y="1787856"/>
            <a:ext cx="504056" cy="3112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4F438E81-451D-4690-8B74-1697E334942B}"/>
              </a:ext>
            </a:extLst>
          </p:cNvPr>
          <p:cNvCxnSpPr>
            <a:stCxn id="9" idx="6"/>
            <a:endCxn id="12" idx="2"/>
          </p:cNvCxnSpPr>
          <p:nvPr/>
        </p:nvCxnSpPr>
        <p:spPr bwMode="auto">
          <a:xfrm>
            <a:off x="6218194" y="2099095"/>
            <a:ext cx="50405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C9B9265F-E16C-4CD2-9143-32DD1B653D6C}"/>
              </a:ext>
            </a:extLst>
          </p:cNvPr>
          <p:cNvCxnSpPr>
            <a:stCxn id="9" idx="6"/>
            <a:endCxn id="13" idx="2"/>
          </p:cNvCxnSpPr>
          <p:nvPr/>
        </p:nvCxnSpPr>
        <p:spPr bwMode="auto">
          <a:xfrm>
            <a:off x="6218194" y="2099095"/>
            <a:ext cx="504056" cy="3112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EDAC911A-7790-471A-AC95-166531DB19DC}"/>
              </a:ext>
            </a:extLst>
          </p:cNvPr>
          <p:cNvCxnSpPr>
            <a:stCxn id="9" idx="6"/>
            <a:endCxn id="15" idx="2"/>
          </p:cNvCxnSpPr>
          <p:nvPr/>
        </p:nvCxnSpPr>
        <p:spPr bwMode="auto">
          <a:xfrm>
            <a:off x="6218194" y="2099095"/>
            <a:ext cx="504056" cy="6224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386DBCE0-475A-45A3-8D86-A200CB21B8CB}"/>
              </a:ext>
            </a:extLst>
          </p:cNvPr>
          <p:cNvCxnSpPr>
            <a:stCxn id="10" idx="6"/>
            <a:endCxn id="14" idx="2"/>
          </p:cNvCxnSpPr>
          <p:nvPr/>
        </p:nvCxnSpPr>
        <p:spPr bwMode="auto">
          <a:xfrm flipV="1">
            <a:off x="6218194" y="1477790"/>
            <a:ext cx="504056" cy="9325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10EC0AFB-1449-424A-9C02-45D272E25C7F}"/>
              </a:ext>
            </a:extLst>
          </p:cNvPr>
          <p:cNvCxnSpPr>
            <a:stCxn id="10" idx="6"/>
            <a:endCxn id="11" idx="2"/>
          </p:cNvCxnSpPr>
          <p:nvPr/>
        </p:nvCxnSpPr>
        <p:spPr bwMode="auto">
          <a:xfrm flipV="1">
            <a:off x="6218194" y="1787856"/>
            <a:ext cx="504056" cy="6224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FC9244E2-7360-4305-9D43-EAF145F94018}"/>
              </a:ext>
            </a:extLst>
          </p:cNvPr>
          <p:cNvCxnSpPr>
            <a:stCxn id="10" idx="6"/>
            <a:endCxn id="12" idx="2"/>
          </p:cNvCxnSpPr>
          <p:nvPr/>
        </p:nvCxnSpPr>
        <p:spPr bwMode="auto">
          <a:xfrm flipV="1">
            <a:off x="6218194" y="2099095"/>
            <a:ext cx="504056" cy="3112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CDECA719-0A2A-43ED-9223-44C2FEE0F6F2}"/>
              </a:ext>
            </a:extLst>
          </p:cNvPr>
          <p:cNvCxnSpPr>
            <a:stCxn id="10" idx="6"/>
            <a:endCxn id="13" idx="2"/>
          </p:cNvCxnSpPr>
          <p:nvPr/>
        </p:nvCxnSpPr>
        <p:spPr bwMode="auto">
          <a:xfrm>
            <a:off x="6218194" y="2410334"/>
            <a:ext cx="50405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FD357B52-FF83-4EB7-AF3D-57EC7E6EF985}"/>
              </a:ext>
            </a:extLst>
          </p:cNvPr>
          <p:cNvCxnSpPr>
            <a:stCxn id="10" idx="6"/>
            <a:endCxn id="15" idx="2"/>
          </p:cNvCxnSpPr>
          <p:nvPr/>
        </p:nvCxnSpPr>
        <p:spPr bwMode="auto">
          <a:xfrm>
            <a:off x="6218194" y="2410334"/>
            <a:ext cx="504056" cy="3112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ADEB0C44-9093-4933-99E3-9A965A9C2FCB}"/>
              </a:ext>
            </a:extLst>
          </p:cNvPr>
          <p:cNvCxnSpPr>
            <a:stCxn id="14" idx="6"/>
            <a:endCxn id="19" idx="2"/>
          </p:cNvCxnSpPr>
          <p:nvPr/>
        </p:nvCxnSpPr>
        <p:spPr bwMode="auto">
          <a:xfrm>
            <a:off x="6938274" y="1477790"/>
            <a:ext cx="504056" cy="165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1BCF6B88-A9E9-4956-8754-CDB4C7B791DC}"/>
              </a:ext>
            </a:extLst>
          </p:cNvPr>
          <p:cNvCxnSpPr>
            <a:stCxn id="14" idx="6"/>
            <a:endCxn id="16" idx="2"/>
          </p:cNvCxnSpPr>
          <p:nvPr/>
        </p:nvCxnSpPr>
        <p:spPr bwMode="auto">
          <a:xfrm>
            <a:off x="6938274" y="1477790"/>
            <a:ext cx="504056" cy="4760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D9A53D32-221E-46E8-9471-E8E85BB3CDB0}"/>
              </a:ext>
            </a:extLst>
          </p:cNvPr>
          <p:cNvCxnSpPr>
            <a:stCxn id="14" idx="6"/>
            <a:endCxn id="17" idx="2"/>
          </p:cNvCxnSpPr>
          <p:nvPr/>
        </p:nvCxnSpPr>
        <p:spPr bwMode="auto">
          <a:xfrm>
            <a:off x="6938274" y="1477790"/>
            <a:ext cx="504056" cy="7872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770F3BF0-4D82-4ED1-BE9A-A5DDEB69E60E}"/>
              </a:ext>
            </a:extLst>
          </p:cNvPr>
          <p:cNvCxnSpPr>
            <a:stCxn id="14" idx="6"/>
            <a:endCxn id="18" idx="2"/>
          </p:cNvCxnSpPr>
          <p:nvPr/>
        </p:nvCxnSpPr>
        <p:spPr bwMode="auto">
          <a:xfrm>
            <a:off x="6938274" y="1477790"/>
            <a:ext cx="504056" cy="109848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D826BCE4-962D-4D2C-B0C4-54303C93F1D6}"/>
              </a:ext>
            </a:extLst>
          </p:cNvPr>
          <p:cNvCxnSpPr>
            <a:stCxn id="11" idx="6"/>
            <a:endCxn id="19" idx="2"/>
          </p:cNvCxnSpPr>
          <p:nvPr/>
        </p:nvCxnSpPr>
        <p:spPr bwMode="auto">
          <a:xfrm flipV="1">
            <a:off x="6938274" y="1643729"/>
            <a:ext cx="504056" cy="14412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CEED1382-5680-4FE5-B0CB-8409BA08B002}"/>
              </a:ext>
            </a:extLst>
          </p:cNvPr>
          <p:cNvCxnSpPr>
            <a:stCxn id="11" idx="6"/>
            <a:endCxn id="16" idx="2"/>
          </p:cNvCxnSpPr>
          <p:nvPr/>
        </p:nvCxnSpPr>
        <p:spPr bwMode="auto">
          <a:xfrm>
            <a:off x="6938274" y="1787856"/>
            <a:ext cx="504056" cy="165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FC7C9956-8A4A-4579-964F-5B186DF374EB}"/>
              </a:ext>
            </a:extLst>
          </p:cNvPr>
          <p:cNvCxnSpPr>
            <a:stCxn id="11" idx="6"/>
            <a:endCxn id="17" idx="2"/>
          </p:cNvCxnSpPr>
          <p:nvPr/>
        </p:nvCxnSpPr>
        <p:spPr bwMode="auto">
          <a:xfrm>
            <a:off x="6938274" y="1787856"/>
            <a:ext cx="504056" cy="4771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F35D13DF-4A44-4AE6-B1B5-1E5EA24DE6E9}"/>
              </a:ext>
            </a:extLst>
          </p:cNvPr>
          <p:cNvCxnSpPr>
            <a:stCxn id="11" idx="6"/>
            <a:endCxn id="18" idx="2"/>
          </p:cNvCxnSpPr>
          <p:nvPr/>
        </p:nvCxnSpPr>
        <p:spPr bwMode="auto">
          <a:xfrm>
            <a:off x="6938274" y="1787856"/>
            <a:ext cx="504056" cy="7884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57E25C00-ED36-496F-801E-8519E3F770B0}"/>
              </a:ext>
            </a:extLst>
          </p:cNvPr>
          <p:cNvCxnSpPr>
            <a:stCxn id="12" idx="6"/>
            <a:endCxn id="19" idx="2"/>
          </p:cNvCxnSpPr>
          <p:nvPr/>
        </p:nvCxnSpPr>
        <p:spPr bwMode="auto">
          <a:xfrm flipV="1">
            <a:off x="6938274" y="1643729"/>
            <a:ext cx="504056" cy="4553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0B334069-769E-448A-AE53-C7C0BF8DE587}"/>
              </a:ext>
            </a:extLst>
          </p:cNvPr>
          <p:cNvCxnSpPr>
            <a:stCxn id="12" idx="6"/>
            <a:endCxn id="16" idx="2"/>
          </p:cNvCxnSpPr>
          <p:nvPr/>
        </p:nvCxnSpPr>
        <p:spPr bwMode="auto">
          <a:xfrm flipV="1">
            <a:off x="6938274" y="1953795"/>
            <a:ext cx="504056" cy="1453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355E247F-50FC-47DF-AD89-0126B8258F46}"/>
              </a:ext>
            </a:extLst>
          </p:cNvPr>
          <p:cNvCxnSpPr>
            <a:stCxn id="12" idx="6"/>
            <a:endCxn id="17" idx="2"/>
          </p:cNvCxnSpPr>
          <p:nvPr/>
        </p:nvCxnSpPr>
        <p:spPr bwMode="auto">
          <a:xfrm>
            <a:off x="6938274" y="2099095"/>
            <a:ext cx="504056" cy="165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F878DF0F-AC20-46F2-A497-69EAB82BDF8B}"/>
              </a:ext>
            </a:extLst>
          </p:cNvPr>
          <p:cNvCxnSpPr>
            <a:stCxn id="12" idx="6"/>
            <a:endCxn id="18" idx="2"/>
          </p:cNvCxnSpPr>
          <p:nvPr/>
        </p:nvCxnSpPr>
        <p:spPr bwMode="auto">
          <a:xfrm>
            <a:off x="6938274" y="2099095"/>
            <a:ext cx="504056" cy="4771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6317D952-6BCC-4E92-BBD6-95B29DF7FF0E}"/>
              </a:ext>
            </a:extLst>
          </p:cNvPr>
          <p:cNvCxnSpPr>
            <a:stCxn id="13" idx="6"/>
            <a:endCxn id="19" idx="2"/>
          </p:cNvCxnSpPr>
          <p:nvPr/>
        </p:nvCxnSpPr>
        <p:spPr bwMode="auto">
          <a:xfrm flipV="1">
            <a:off x="6938274" y="1643729"/>
            <a:ext cx="504056" cy="7666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052BBD8D-38A6-44D6-838C-DFD83FDFFDF6}"/>
              </a:ext>
            </a:extLst>
          </p:cNvPr>
          <p:cNvCxnSpPr>
            <a:stCxn id="13" idx="6"/>
            <a:endCxn id="16" idx="2"/>
          </p:cNvCxnSpPr>
          <p:nvPr/>
        </p:nvCxnSpPr>
        <p:spPr bwMode="auto">
          <a:xfrm flipV="1">
            <a:off x="6938274" y="1953795"/>
            <a:ext cx="504056" cy="4565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464879AC-CE1B-4450-A653-767A7C280C8D}"/>
              </a:ext>
            </a:extLst>
          </p:cNvPr>
          <p:cNvCxnSpPr>
            <a:stCxn id="13" idx="6"/>
            <a:endCxn id="17" idx="2"/>
          </p:cNvCxnSpPr>
          <p:nvPr/>
        </p:nvCxnSpPr>
        <p:spPr bwMode="auto">
          <a:xfrm flipV="1">
            <a:off x="6938274" y="2265034"/>
            <a:ext cx="504056" cy="1453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4E0ABA05-A81C-45C3-A112-A9DF8399FD1E}"/>
              </a:ext>
            </a:extLst>
          </p:cNvPr>
          <p:cNvCxnSpPr>
            <a:stCxn id="13" idx="6"/>
            <a:endCxn id="18" idx="2"/>
          </p:cNvCxnSpPr>
          <p:nvPr/>
        </p:nvCxnSpPr>
        <p:spPr bwMode="auto">
          <a:xfrm>
            <a:off x="6938274" y="2410334"/>
            <a:ext cx="504056" cy="165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03C504F9-D38D-478B-8D6A-654A68D9B42E}"/>
              </a:ext>
            </a:extLst>
          </p:cNvPr>
          <p:cNvCxnSpPr>
            <a:stCxn id="15" idx="6"/>
            <a:endCxn id="19" idx="2"/>
          </p:cNvCxnSpPr>
          <p:nvPr/>
        </p:nvCxnSpPr>
        <p:spPr bwMode="auto">
          <a:xfrm flipV="1">
            <a:off x="6938274" y="1643729"/>
            <a:ext cx="504056" cy="10778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7" name="Прямая со стрелкой 56">
            <a:extLst>
              <a:ext uri="{FF2B5EF4-FFF2-40B4-BE49-F238E27FC236}">
                <a16:creationId xmlns:a16="http://schemas.microsoft.com/office/drawing/2014/main" id="{7832F587-2141-417E-91D0-4662EA9B8350}"/>
              </a:ext>
            </a:extLst>
          </p:cNvPr>
          <p:cNvCxnSpPr>
            <a:stCxn id="15" idx="6"/>
            <a:endCxn id="16" idx="2"/>
          </p:cNvCxnSpPr>
          <p:nvPr/>
        </p:nvCxnSpPr>
        <p:spPr bwMode="auto">
          <a:xfrm flipV="1">
            <a:off x="6938274" y="1953795"/>
            <a:ext cx="504056" cy="767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5C1D11B6-5450-4B82-9F03-31E27658A922}"/>
              </a:ext>
            </a:extLst>
          </p:cNvPr>
          <p:cNvCxnSpPr>
            <a:stCxn id="15" idx="6"/>
            <a:endCxn id="17" idx="2"/>
          </p:cNvCxnSpPr>
          <p:nvPr/>
        </p:nvCxnSpPr>
        <p:spPr bwMode="auto">
          <a:xfrm flipV="1">
            <a:off x="6938274" y="2265034"/>
            <a:ext cx="504056" cy="4565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9" name="Прямая со стрелкой 58">
            <a:extLst>
              <a:ext uri="{FF2B5EF4-FFF2-40B4-BE49-F238E27FC236}">
                <a16:creationId xmlns:a16="http://schemas.microsoft.com/office/drawing/2014/main" id="{04601B97-490B-464D-AAA6-C1B24839A25C}"/>
              </a:ext>
            </a:extLst>
          </p:cNvPr>
          <p:cNvCxnSpPr>
            <a:stCxn id="15" idx="6"/>
            <a:endCxn id="18" idx="2"/>
          </p:cNvCxnSpPr>
          <p:nvPr/>
        </p:nvCxnSpPr>
        <p:spPr bwMode="auto">
          <a:xfrm flipV="1">
            <a:off x="6938274" y="2576273"/>
            <a:ext cx="504056" cy="1453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0" name="Прямая со стрелкой 59">
            <a:extLst>
              <a:ext uri="{FF2B5EF4-FFF2-40B4-BE49-F238E27FC236}">
                <a16:creationId xmlns:a16="http://schemas.microsoft.com/office/drawing/2014/main" id="{D50B3D5D-84B5-4E17-ACF2-CD024098C9A7}"/>
              </a:ext>
            </a:extLst>
          </p:cNvPr>
          <p:cNvCxnSpPr>
            <a:stCxn id="19" idx="6"/>
            <a:endCxn id="21" idx="2"/>
          </p:cNvCxnSpPr>
          <p:nvPr/>
        </p:nvCxnSpPr>
        <p:spPr bwMode="auto">
          <a:xfrm>
            <a:off x="7658354" y="1643729"/>
            <a:ext cx="425999" cy="3100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450935BF-5762-488A-A3AC-94014F489850}"/>
              </a:ext>
            </a:extLst>
          </p:cNvPr>
          <p:cNvCxnSpPr>
            <a:stCxn id="19" idx="6"/>
            <a:endCxn id="20" idx="2"/>
          </p:cNvCxnSpPr>
          <p:nvPr/>
        </p:nvCxnSpPr>
        <p:spPr bwMode="auto">
          <a:xfrm>
            <a:off x="7658354" y="1643729"/>
            <a:ext cx="425999" cy="6201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2" name="Прямая со стрелкой 61">
            <a:extLst>
              <a:ext uri="{FF2B5EF4-FFF2-40B4-BE49-F238E27FC236}">
                <a16:creationId xmlns:a16="http://schemas.microsoft.com/office/drawing/2014/main" id="{63FE4F25-6B50-405D-8A45-01EC40085936}"/>
              </a:ext>
            </a:extLst>
          </p:cNvPr>
          <p:cNvCxnSpPr>
            <a:stCxn id="16" idx="6"/>
            <a:endCxn id="21" idx="2"/>
          </p:cNvCxnSpPr>
          <p:nvPr/>
        </p:nvCxnSpPr>
        <p:spPr bwMode="auto">
          <a:xfrm>
            <a:off x="7658354" y="1953795"/>
            <a:ext cx="42599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3" name="Прямая со стрелкой 62">
            <a:extLst>
              <a:ext uri="{FF2B5EF4-FFF2-40B4-BE49-F238E27FC236}">
                <a16:creationId xmlns:a16="http://schemas.microsoft.com/office/drawing/2014/main" id="{9DA09CF5-6F28-4DF8-B82A-9423901CECC5}"/>
              </a:ext>
            </a:extLst>
          </p:cNvPr>
          <p:cNvCxnSpPr>
            <a:stCxn id="16" idx="6"/>
            <a:endCxn id="20" idx="2"/>
          </p:cNvCxnSpPr>
          <p:nvPr/>
        </p:nvCxnSpPr>
        <p:spPr bwMode="auto">
          <a:xfrm>
            <a:off x="7658354" y="1953795"/>
            <a:ext cx="425999" cy="3100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Прямая со стрелкой 63">
            <a:extLst>
              <a:ext uri="{FF2B5EF4-FFF2-40B4-BE49-F238E27FC236}">
                <a16:creationId xmlns:a16="http://schemas.microsoft.com/office/drawing/2014/main" id="{3B142B22-2EDA-4DBC-8DFF-FE88B17ED149}"/>
              </a:ext>
            </a:extLst>
          </p:cNvPr>
          <p:cNvCxnSpPr>
            <a:stCxn id="17" idx="6"/>
            <a:endCxn id="21" idx="2"/>
          </p:cNvCxnSpPr>
          <p:nvPr/>
        </p:nvCxnSpPr>
        <p:spPr bwMode="auto">
          <a:xfrm flipV="1">
            <a:off x="7658354" y="1953795"/>
            <a:ext cx="425999" cy="3112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5" name="Прямая со стрелкой 64">
            <a:extLst>
              <a:ext uri="{FF2B5EF4-FFF2-40B4-BE49-F238E27FC236}">
                <a16:creationId xmlns:a16="http://schemas.microsoft.com/office/drawing/2014/main" id="{A0F3E979-77F0-4459-AE11-01D81416ED19}"/>
              </a:ext>
            </a:extLst>
          </p:cNvPr>
          <p:cNvCxnSpPr>
            <a:stCxn id="17" idx="6"/>
            <a:endCxn id="20" idx="2"/>
          </p:cNvCxnSpPr>
          <p:nvPr/>
        </p:nvCxnSpPr>
        <p:spPr bwMode="auto">
          <a:xfrm flipV="1">
            <a:off x="7658354" y="2263861"/>
            <a:ext cx="425999" cy="117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6" name="Прямая со стрелкой 65">
            <a:extLst>
              <a:ext uri="{FF2B5EF4-FFF2-40B4-BE49-F238E27FC236}">
                <a16:creationId xmlns:a16="http://schemas.microsoft.com/office/drawing/2014/main" id="{2A27907D-BFE5-42A3-92E5-20FFC62CDC6D}"/>
              </a:ext>
            </a:extLst>
          </p:cNvPr>
          <p:cNvCxnSpPr>
            <a:stCxn id="18" idx="6"/>
            <a:endCxn id="21" idx="2"/>
          </p:cNvCxnSpPr>
          <p:nvPr/>
        </p:nvCxnSpPr>
        <p:spPr bwMode="auto">
          <a:xfrm flipV="1">
            <a:off x="7658354" y="1953795"/>
            <a:ext cx="425999" cy="6224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7" name="Прямая со стрелкой 66">
            <a:extLst>
              <a:ext uri="{FF2B5EF4-FFF2-40B4-BE49-F238E27FC236}">
                <a16:creationId xmlns:a16="http://schemas.microsoft.com/office/drawing/2014/main" id="{C94160D6-E787-4D38-8AD2-1BA0F20149DD}"/>
              </a:ext>
            </a:extLst>
          </p:cNvPr>
          <p:cNvCxnSpPr>
            <a:stCxn id="18" idx="6"/>
            <a:endCxn id="20" idx="2"/>
          </p:cNvCxnSpPr>
          <p:nvPr/>
        </p:nvCxnSpPr>
        <p:spPr bwMode="auto">
          <a:xfrm flipV="1">
            <a:off x="7658354" y="2263861"/>
            <a:ext cx="425999" cy="3124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1E1F148-196C-471F-8475-35605E37934B}"/>
              </a:ext>
            </a:extLst>
          </p:cNvPr>
          <p:cNvSpPr txBox="1"/>
          <p:nvPr/>
        </p:nvSpPr>
        <p:spPr>
          <a:xfrm>
            <a:off x="5451085" y="2431796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</a:rPr>
              <a:t>Input</a:t>
            </a:r>
            <a:endParaRPr lang="ru-RU" sz="1400" dirty="0">
              <a:latin typeface="+mj-lt"/>
            </a:endParaRPr>
          </a:p>
        </p:txBody>
      </p:sp>
      <p:cxnSp>
        <p:nvCxnSpPr>
          <p:cNvPr id="69" name="Прямая со стрелкой 68">
            <a:extLst>
              <a:ext uri="{FF2B5EF4-FFF2-40B4-BE49-F238E27FC236}">
                <a16:creationId xmlns:a16="http://schemas.microsoft.com/office/drawing/2014/main" id="{199DB0C4-0C06-461C-9BE6-6C4D44806985}"/>
              </a:ext>
            </a:extLst>
          </p:cNvPr>
          <p:cNvCxnSpPr>
            <a:stCxn id="21" idx="6"/>
          </p:cNvCxnSpPr>
          <p:nvPr/>
        </p:nvCxnSpPr>
        <p:spPr bwMode="auto">
          <a:xfrm>
            <a:off x="8300377" y="1953795"/>
            <a:ext cx="28803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0" name="Прямая со стрелкой 69">
            <a:extLst>
              <a:ext uri="{FF2B5EF4-FFF2-40B4-BE49-F238E27FC236}">
                <a16:creationId xmlns:a16="http://schemas.microsoft.com/office/drawing/2014/main" id="{43900FDF-8E70-4226-8B39-9B34D1B5057C}"/>
              </a:ext>
            </a:extLst>
          </p:cNvPr>
          <p:cNvCxnSpPr>
            <a:stCxn id="20" idx="6"/>
          </p:cNvCxnSpPr>
          <p:nvPr/>
        </p:nvCxnSpPr>
        <p:spPr bwMode="auto">
          <a:xfrm>
            <a:off x="8300377" y="2263861"/>
            <a:ext cx="28803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E482BFD-A51C-4947-B58E-913833492435}"/>
              </a:ext>
            </a:extLst>
          </p:cNvPr>
          <p:cNvSpPr txBox="1"/>
          <p:nvPr/>
        </p:nvSpPr>
        <p:spPr>
          <a:xfrm>
            <a:off x="8343834" y="231574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</a:rPr>
              <a:t>Output</a:t>
            </a:r>
            <a:endParaRPr lang="ru-RU" sz="1400" dirty="0">
              <a:latin typeface="+mj-lt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F24DC53-84B2-4ECF-86B8-6A3FE49FE522}"/>
              </a:ext>
            </a:extLst>
          </p:cNvPr>
          <p:cNvSpPr txBox="1"/>
          <p:nvPr/>
        </p:nvSpPr>
        <p:spPr>
          <a:xfrm>
            <a:off x="7904333" y="1178121"/>
            <a:ext cx="5661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+mj-lt"/>
              </a:rPr>
              <a:t>Output</a:t>
            </a:r>
          </a:p>
          <a:p>
            <a:pPr algn="ctr"/>
            <a:r>
              <a:rPr lang="en-US" sz="1000" dirty="0">
                <a:latin typeface="+mj-lt"/>
              </a:rPr>
              <a:t>Layer</a:t>
            </a:r>
            <a:endParaRPr lang="ru-RU" sz="1050" dirty="0">
              <a:latin typeface="+mj-lt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3BB594F-35C6-4F22-B919-BBC20A7025A8}"/>
              </a:ext>
            </a:extLst>
          </p:cNvPr>
          <p:cNvSpPr txBox="1"/>
          <p:nvPr/>
        </p:nvSpPr>
        <p:spPr>
          <a:xfrm>
            <a:off x="5858350" y="1178121"/>
            <a:ext cx="5036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+mj-lt"/>
              </a:rPr>
              <a:t>Input</a:t>
            </a:r>
          </a:p>
          <a:p>
            <a:pPr algn="ctr"/>
            <a:r>
              <a:rPr lang="en-US" sz="1000" dirty="0">
                <a:latin typeface="+mj-lt"/>
              </a:rPr>
              <a:t>Layer</a:t>
            </a:r>
            <a:endParaRPr lang="ru-RU" sz="1050" dirty="0">
              <a:latin typeface="+mj-lt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CE13CAD-228F-4214-954B-D0376B839F51}"/>
              </a:ext>
            </a:extLst>
          </p:cNvPr>
          <p:cNvSpPr txBox="1"/>
          <p:nvPr/>
        </p:nvSpPr>
        <p:spPr>
          <a:xfrm>
            <a:off x="6525531" y="1142346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+mj-lt"/>
              </a:rPr>
              <a:t>Layer 1</a:t>
            </a:r>
            <a:endParaRPr lang="ru-RU" sz="1050" dirty="0">
              <a:latin typeface="+mj-lt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4FC92BF-A058-4C57-BE60-DAD0C786BCF7}"/>
              </a:ext>
            </a:extLst>
          </p:cNvPr>
          <p:cNvSpPr txBox="1"/>
          <p:nvPr/>
        </p:nvSpPr>
        <p:spPr>
          <a:xfrm>
            <a:off x="7234390" y="1143204"/>
            <a:ext cx="6319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+mj-lt"/>
              </a:rPr>
              <a:t>Layer N</a:t>
            </a:r>
            <a:endParaRPr lang="ru-RU" sz="1050" dirty="0">
              <a:latin typeface="+mj-lt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E70D2D8-47DF-4AF1-AA2B-A580DE25C110}"/>
              </a:ext>
            </a:extLst>
          </p:cNvPr>
          <p:cNvSpPr txBox="1"/>
          <p:nvPr/>
        </p:nvSpPr>
        <p:spPr>
          <a:xfrm>
            <a:off x="6686798" y="728092"/>
            <a:ext cx="10070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+mj-lt"/>
              </a:rPr>
              <a:t>Hidden Layers</a:t>
            </a:r>
            <a:endParaRPr lang="ru-RU" sz="1050" dirty="0">
              <a:latin typeface="+mj-lt"/>
            </a:endParaRPr>
          </a:p>
        </p:txBody>
      </p:sp>
      <p:cxnSp>
        <p:nvCxnSpPr>
          <p:cNvPr id="77" name="Соединитель: уступ 76">
            <a:extLst>
              <a:ext uri="{FF2B5EF4-FFF2-40B4-BE49-F238E27FC236}">
                <a16:creationId xmlns:a16="http://schemas.microsoft.com/office/drawing/2014/main" id="{961FE0BC-4283-4AB8-AFE7-5AAF62B185D2}"/>
              </a:ext>
            </a:extLst>
          </p:cNvPr>
          <p:cNvCxnSpPr>
            <a:cxnSpLocks/>
            <a:stCxn id="74" idx="0"/>
            <a:endCxn id="76" idx="2"/>
          </p:cNvCxnSpPr>
          <p:nvPr/>
        </p:nvCxnSpPr>
        <p:spPr bwMode="auto">
          <a:xfrm rot="5400000" flipH="1" flipV="1">
            <a:off x="6926266" y="878310"/>
            <a:ext cx="168033" cy="360040"/>
          </a:xfrm>
          <a:prstGeom prst="bentConnector3">
            <a:avLst>
              <a:gd name="adj1" fmla="val 3622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8" name="Соединитель: уступ 77">
            <a:extLst>
              <a:ext uri="{FF2B5EF4-FFF2-40B4-BE49-F238E27FC236}">
                <a16:creationId xmlns:a16="http://schemas.microsoft.com/office/drawing/2014/main" id="{1E45F52A-30D8-4688-9DBA-2B74DF831111}"/>
              </a:ext>
            </a:extLst>
          </p:cNvPr>
          <p:cNvCxnSpPr>
            <a:cxnSpLocks/>
            <a:stCxn id="75" idx="0"/>
            <a:endCxn id="76" idx="2"/>
          </p:cNvCxnSpPr>
          <p:nvPr/>
        </p:nvCxnSpPr>
        <p:spPr bwMode="auto">
          <a:xfrm rot="16200000" flipV="1">
            <a:off x="7285877" y="878739"/>
            <a:ext cx="168891" cy="360040"/>
          </a:xfrm>
          <a:prstGeom prst="bentConnector3">
            <a:avLst>
              <a:gd name="adj1" fmla="val 3629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41A5FD93-BC6E-408E-92EA-B1E27209F455}"/>
              </a:ext>
            </a:extLst>
          </p:cNvPr>
          <p:cNvSpPr txBox="1"/>
          <p:nvPr/>
        </p:nvSpPr>
        <p:spPr>
          <a:xfrm>
            <a:off x="7776456" y="2776829"/>
            <a:ext cx="6335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+mj-lt"/>
              </a:rPr>
              <a:t>Neuron</a:t>
            </a:r>
            <a:endParaRPr lang="ru-RU" sz="1050" b="1" dirty="0">
              <a:latin typeface="+mj-lt"/>
            </a:endParaRPr>
          </a:p>
        </p:txBody>
      </p:sp>
      <p:cxnSp>
        <p:nvCxnSpPr>
          <p:cNvPr id="80" name="Прямая со стрелкой 79">
            <a:extLst>
              <a:ext uri="{FF2B5EF4-FFF2-40B4-BE49-F238E27FC236}">
                <a16:creationId xmlns:a16="http://schemas.microsoft.com/office/drawing/2014/main" id="{71F6C6E7-2B12-4BB4-A579-EA5F04CDE14A}"/>
              </a:ext>
            </a:extLst>
          </p:cNvPr>
          <p:cNvCxnSpPr>
            <a:cxnSpLocks/>
            <a:stCxn id="79" idx="0"/>
          </p:cNvCxnSpPr>
          <p:nvPr/>
        </p:nvCxnSpPr>
        <p:spPr bwMode="auto">
          <a:xfrm flipH="1" flipV="1">
            <a:off x="7706233" y="2644049"/>
            <a:ext cx="386977" cy="1327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54" name="Соединитель: уступ 2053">
            <a:extLst>
              <a:ext uri="{FF2B5EF4-FFF2-40B4-BE49-F238E27FC236}">
                <a16:creationId xmlns:a16="http://schemas.microsoft.com/office/drawing/2014/main" id="{7AF303BF-5A62-42E5-A631-1D7EC4191D61}"/>
              </a:ext>
            </a:extLst>
          </p:cNvPr>
          <p:cNvCxnSpPr>
            <a:cxnSpLocks/>
            <a:stCxn id="15" idx="4"/>
            <a:endCxn id="151" idx="0"/>
          </p:cNvCxnSpPr>
          <p:nvPr/>
        </p:nvCxnSpPr>
        <p:spPr bwMode="auto">
          <a:xfrm rot="16200000" flipH="1">
            <a:off x="6861507" y="2798339"/>
            <a:ext cx="452670" cy="515161"/>
          </a:xfrm>
          <a:prstGeom prst="bentConnector3">
            <a:avLst>
              <a:gd name="adj1" fmla="val 28266"/>
            </a:avLst>
          </a:prstGeom>
          <a:solidFill>
            <a:schemeClr val="accent1"/>
          </a:solidFill>
          <a:ln w="6350" cap="flat" cmpd="sng" algn="ctr">
            <a:solidFill>
              <a:srgbClr val="C00000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142" name="Прямая со стрелкой 141">
            <a:extLst>
              <a:ext uri="{FF2B5EF4-FFF2-40B4-BE49-F238E27FC236}">
                <a16:creationId xmlns:a16="http://schemas.microsoft.com/office/drawing/2014/main" id="{64DD900F-3EA2-42CA-A92E-58D642396086}"/>
              </a:ext>
            </a:extLst>
          </p:cNvPr>
          <p:cNvCxnSpPr>
            <a:cxnSpLocks/>
            <a:stCxn id="79" idx="2"/>
          </p:cNvCxnSpPr>
          <p:nvPr/>
        </p:nvCxnSpPr>
        <p:spPr bwMode="auto">
          <a:xfrm flipH="1">
            <a:off x="7711307" y="3023050"/>
            <a:ext cx="381903" cy="2737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1" name="Овал 150">
            <a:extLst>
              <a:ext uri="{FF2B5EF4-FFF2-40B4-BE49-F238E27FC236}">
                <a16:creationId xmlns:a16="http://schemas.microsoft.com/office/drawing/2014/main" id="{70A25472-CB66-42E5-9867-04F5657BA71B}"/>
              </a:ext>
            </a:extLst>
          </p:cNvPr>
          <p:cNvSpPr/>
          <p:nvPr/>
        </p:nvSpPr>
        <p:spPr bwMode="auto">
          <a:xfrm>
            <a:off x="6771977" y="3282255"/>
            <a:ext cx="1146892" cy="1181163"/>
          </a:xfrm>
          <a:prstGeom prst="ellipse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76D80A7C-99FC-428C-8EE9-EDE6A2A9C787}"/>
                  </a:ext>
                </a:extLst>
              </p:cNvPr>
              <p:cNvSpPr txBox="1"/>
              <p:nvPr/>
            </p:nvSpPr>
            <p:spPr>
              <a:xfrm>
                <a:off x="6746478" y="3687263"/>
                <a:ext cx="895456" cy="3905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𝑧</m:t>
                      </m:r>
                      <m:r>
                        <a:rPr kumimoji="0" lang="en-US" sz="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0" lang="en-US" sz="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kumimoji="0" lang="en-US" sz="8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8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sz="8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sz="8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8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8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sz="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r>
                            <a:rPr kumimoji="0" lang="en-US" sz="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ru-RU" sz="800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76D80A7C-99FC-428C-8EE9-EDE6A2A9C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478" y="3687263"/>
                <a:ext cx="895456" cy="390556"/>
              </a:xfrm>
              <a:prstGeom prst="rect">
                <a:avLst/>
              </a:prstGeom>
              <a:blipFill>
                <a:blip r:embed="rId2"/>
                <a:stretch>
                  <a:fillRect l="-12925" t="-104688" r="-31973" b="-1468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3" name="Прямая со стрелкой 152">
            <a:extLst>
              <a:ext uri="{FF2B5EF4-FFF2-40B4-BE49-F238E27FC236}">
                <a16:creationId xmlns:a16="http://schemas.microsoft.com/office/drawing/2014/main" id="{A8C4ABD0-1670-4863-97E3-CB29668C7602}"/>
              </a:ext>
            </a:extLst>
          </p:cNvPr>
          <p:cNvCxnSpPr>
            <a:cxnSpLocks/>
          </p:cNvCxnSpPr>
          <p:nvPr/>
        </p:nvCxnSpPr>
        <p:spPr bwMode="auto">
          <a:xfrm>
            <a:off x="6051897" y="3160984"/>
            <a:ext cx="763856" cy="3516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4" name="Прямая со стрелкой 153">
            <a:extLst>
              <a:ext uri="{FF2B5EF4-FFF2-40B4-BE49-F238E27FC236}">
                <a16:creationId xmlns:a16="http://schemas.microsoft.com/office/drawing/2014/main" id="{FFE700FD-37E0-4F77-835E-8FD49B0546E9}"/>
              </a:ext>
            </a:extLst>
          </p:cNvPr>
          <p:cNvCxnSpPr>
            <a:cxnSpLocks/>
          </p:cNvCxnSpPr>
          <p:nvPr/>
        </p:nvCxnSpPr>
        <p:spPr bwMode="auto">
          <a:xfrm flipV="1">
            <a:off x="6129954" y="4257426"/>
            <a:ext cx="685799" cy="2937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5" name="Прямая со стрелкой 154">
            <a:extLst>
              <a:ext uri="{FF2B5EF4-FFF2-40B4-BE49-F238E27FC236}">
                <a16:creationId xmlns:a16="http://schemas.microsoft.com/office/drawing/2014/main" id="{3746435B-4BDC-4F4E-A547-5720243FCAB0}"/>
              </a:ext>
            </a:extLst>
          </p:cNvPr>
          <p:cNvCxnSpPr>
            <a:cxnSpLocks/>
            <a:endCxn id="152" idx="1"/>
          </p:cNvCxnSpPr>
          <p:nvPr/>
        </p:nvCxnSpPr>
        <p:spPr bwMode="auto">
          <a:xfrm>
            <a:off x="6098406" y="3882541"/>
            <a:ext cx="64807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6" name="Прямая со стрелкой 155">
            <a:extLst>
              <a:ext uri="{FF2B5EF4-FFF2-40B4-BE49-F238E27FC236}">
                <a16:creationId xmlns:a16="http://schemas.microsoft.com/office/drawing/2014/main" id="{0E810882-DC70-4273-A294-7F74FEA9D4EB}"/>
              </a:ext>
            </a:extLst>
          </p:cNvPr>
          <p:cNvCxnSpPr>
            <a:cxnSpLocks/>
            <a:endCxn id="158" idx="1"/>
          </p:cNvCxnSpPr>
          <p:nvPr/>
        </p:nvCxnSpPr>
        <p:spPr bwMode="auto">
          <a:xfrm>
            <a:off x="8012694" y="3863036"/>
            <a:ext cx="20184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D64AFADD-900D-46BD-8323-0B4A59CB509A}"/>
              </a:ext>
            </a:extLst>
          </p:cNvPr>
          <p:cNvSpPr txBox="1"/>
          <p:nvPr/>
        </p:nvSpPr>
        <p:spPr>
          <a:xfrm>
            <a:off x="7087930" y="4444381"/>
            <a:ext cx="4892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+mj-lt"/>
              </a:rPr>
              <a:t>Node</a:t>
            </a:r>
            <a:endParaRPr lang="ru-RU" sz="1050" dirty="0">
              <a:latin typeface="+mj-lt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777CCAC-60AC-436F-97F3-B3A20CFCABBD}"/>
              </a:ext>
            </a:extLst>
          </p:cNvPr>
          <p:cNvSpPr txBox="1"/>
          <p:nvPr/>
        </p:nvSpPr>
        <p:spPr>
          <a:xfrm>
            <a:off x="8214539" y="3739925"/>
            <a:ext cx="5661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+mj-lt"/>
              </a:rPr>
              <a:t>Output</a:t>
            </a:r>
            <a:endParaRPr lang="ru-RU" sz="105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1AF8FBB-C661-437B-8E10-E24E110463B1}"/>
                  </a:ext>
                </a:extLst>
              </p:cNvPr>
              <p:cNvSpPr txBox="1"/>
              <p:nvPr/>
            </p:nvSpPr>
            <p:spPr>
              <a:xfrm>
                <a:off x="5701032" y="3027395"/>
                <a:ext cx="35086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1050" dirty="0">
                  <a:latin typeface="+mj-lt"/>
                </a:endParaRPr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1AF8FBB-C661-437B-8E10-E24E11046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032" y="3027395"/>
                <a:ext cx="350865" cy="2539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E6954ACF-BA1D-4A05-BD5F-67D54A37AFCF}"/>
                  </a:ext>
                </a:extLst>
              </p:cNvPr>
              <p:cNvSpPr txBox="1"/>
              <p:nvPr/>
            </p:nvSpPr>
            <p:spPr>
              <a:xfrm>
                <a:off x="5693412" y="3745292"/>
                <a:ext cx="35400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1050" dirty="0">
                  <a:latin typeface="+mj-lt"/>
                </a:endParaRPr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E6954ACF-BA1D-4A05-BD5F-67D54A37A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412" y="3745292"/>
                <a:ext cx="354007" cy="2539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A1A49DB0-2CF3-4D5E-B68F-B0123A126FE1}"/>
                  </a:ext>
                </a:extLst>
              </p:cNvPr>
              <p:cNvSpPr txBox="1"/>
              <p:nvPr/>
            </p:nvSpPr>
            <p:spPr>
              <a:xfrm>
                <a:off x="5702152" y="4414173"/>
                <a:ext cx="35400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1050" dirty="0">
                  <a:latin typeface="+mj-lt"/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A1A49DB0-2CF3-4D5E-B68F-B0123A126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152" y="4414173"/>
                <a:ext cx="354007" cy="2539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F50903D7-E31E-46BB-91DD-F79B923C3DAE}"/>
                  </a:ext>
                </a:extLst>
              </p:cNvPr>
              <p:cNvSpPr txBox="1"/>
              <p:nvPr/>
            </p:nvSpPr>
            <p:spPr>
              <a:xfrm>
                <a:off x="6158491" y="3295355"/>
                <a:ext cx="374974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1050" dirty="0">
                  <a:latin typeface="+mj-lt"/>
                </a:endParaRPr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F50903D7-E31E-46BB-91DD-F79B923C3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491" y="3295355"/>
                <a:ext cx="374974" cy="2539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EF5471F-6E1E-403A-BEAF-B63983D53D69}"/>
                  </a:ext>
                </a:extLst>
              </p:cNvPr>
              <p:cNvSpPr txBox="1"/>
              <p:nvPr/>
            </p:nvSpPr>
            <p:spPr>
              <a:xfrm>
                <a:off x="6166516" y="3876754"/>
                <a:ext cx="37811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1050" dirty="0">
                  <a:latin typeface="+mj-lt"/>
                </a:endParaRPr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EF5471F-6E1E-403A-BEAF-B63983D53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516" y="3876754"/>
                <a:ext cx="378117" cy="2539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1A633276-34BF-4A18-A0A7-CF90589CEF96}"/>
                  </a:ext>
                </a:extLst>
              </p:cNvPr>
              <p:cNvSpPr txBox="1"/>
              <p:nvPr/>
            </p:nvSpPr>
            <p:spPr>
              <a:xfrm>
                <a:off x="6163373" y="4477124"/>
                <a:ext cx="37811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1050" dirty="0">
                  <a:latin typeface="+mj-lt"/>
                </a:endParaRPr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1A633276-34BF-4A18-A0A7-CF90589CE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373" y="4477124"/>
                <a:ext cx="378117" cy="2539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5" name="TextBox 164">
            <a:extLst>
              <a:ext uri="{FF2B5EF4-FFF2-40B4-BE49-F238E27FC236}">
                <a16:creationId xmlns:a16="http://schemas.microsoft.com/office/drawing/2014/main" id="{B57F22C5-D089-45CE-9D95-F83C8EE13D8B}"/>
              </a:ext>
            </a:extLst>
          </p:cNvPr>
          <p:cNvSpPr txBox="1"/>
          <p:nvPr/>
        </p:nvSpPr>
        <p:spPr>
          <a:xfrm>
            <a:off x="8237402" y="3123592"/>
            <a:ext cx="737702" cy="407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+mj-lt"/>
              </a:rPr>
              <a:t>Activation</a:t>
            </a:r>
          </a:p>
          <a:p>
            <a:pPr algn="ctr"/>
            <a:r>
              <a:rPr lang="en-US" sz="1000" dirty="0">
                <a:latin typeface="+mj-lt"/>
              </a:rPr>
              <a:t>Function</a:t>
            </a:r>
            <a:endParaRPr lang="ru-RU" sz="1050" dirty="0">
              <a:latin typeface="+mj-lt"/>
            </a:endParaRPr>
          </a:p>
        </p:txBody>
      </p:sp>
      <p:cxnSp>
        <p:nvCxnSpPr>
          <p:cNvPr id="166" name="Прямая соединительная линия 165">
            <a:extLst>
              <a:ext uri="{FF2B5EF4-FFF2-40B4-BE49-F238E27FC236}">
                <a16:creationId xmlns:a16="http://schemas.microsoft.com/office/drawing/2014/main" id="{188A0F25-1821-41EC-996C-B256D0E58BA0}"/>
              </a:ext>
            </a:extLst>
          </p:cNvPr>
          <p:cNvCxnSpPr>
            <a:cxnSpLocks/>
            <a:stCxn id="165" idx="1"/>
            <a:endCxn id="151" idx="7"/>
          </p:cNvCxnSpPr>
          <p:nvPr/>
        </p:nvCxnSpPr>
        <p:spPr bwMode="auto">
          <a:xfrm flipH="1">
            <a:off x="7750911" y="3327494"/>
            <a:ext cx="486491" cy="127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A852F255-9BA4-4D76-B286-11AE73740106}"/>
              </a:ext>
            </a:extLst>
          </p:cNvPr>
          <p:cNvSpPr txBox="1"/>
          <p:nvPr/>
        </p:nvSpPr>
        <p:spPr>
          <a:xfrm>
            <a:off x="5966445" y="2724415"/>
            <a:ext cx="5309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+mj-lt"/>
              </a:rPr>
              <a:t>Inputs</a:t>
            </a:r>
            <a:endParaRPr lang="ru-RU" sz="1050" dirty="0">
              <a:latin typeface="+mj-lt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7D6CBF4E-7FE8-4DF8-8E45-ECCE35EB81D7}"/>
              </a:ext>
            </a:extLst>
          </p:cNvPr>
          <p:cNvSpPr txBox="1"/>
          <p:nvPr/>
        </p:nvSpPr>
        <p:spPr>
          <a:xfrm>
            <a:off x="6413229" y="2974374"/>
            <a:ext cx="6463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+mj-lt"/>
              </a:rPr>
              <a:t>Weights</a:t>
            </a:r>
            <a:endParaRPr lang="ru-RU" sz="1050" dirty="0">
              <a:latin typeface="+mj-lt"/>
            </a:endParaRPr>
          </a:p>
        </p:txBody>
      </p:sp>
      <p:cxnSp>
        <p:nvCxnSpPr>
          <p:cNvPr id="169" name="Прямая соединительная линия 168">
            <a:extLst>
              <a:ext uri="{FF2B5EF4-FFF2-40B4-BE49-F238E27FC236}">
                <a16:creationId xmlns:a16="http://schemas.microsoft.com/office/drawing/2014/main" id="{9B0CE09E-4A30-4858-915C-ED5352FBAC62}"/>
              </a:ext>
            </a:extLst>
          </p:cNvPr>
          <p:cNvCxnSpPr>
            <a:cxnSpLocks/>
            <a:stCxn id="167" idx="2"/>
            <a:endCxn id="159" idx="0"/>
          </p:cNvCxnSpPr>
          <p:nvPr/>
        </p:nvCxnSpPr>
        <p:spPr bwMode="auto">
          <a:xfrm flipH="1">
            <a:off x="5876465" y="2970636"/>
            <a:ext cx="355438" cy="567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70" name="Прямая соединительная линия 169">
            <a:extLst>
              <a:ext uri="{FF2B5EF4-FFF2-40B4-BE49-F238E27FC236}">
                <a16:creationId xmlns:a16="http://schemas.microsoft.com/office/drawing/2014/main" id="{C75D94CC-2547-4608-A842-7526E46A495A}"/>
              </a:ext>
            </a:extLst>
          </p:cNvPr>
          <p:cNvCxnSpPr>
            <a:stCxn id="168" idx="2"/>
            <a:endCxn id="162" idx="0"/>
          </p:cNvCxnSpPr>
          <p:nvPr/>
        </p:nvCxnSpPr>
        <p:spPr bwMode="auto">
          <a:xfrm flipH="1">
            <a:off x="6345978" y="3220595"/>
            <a:ext cx="390417" cy="747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71" name="Прямая соединительная линия 170">
            <a:extLst>
              <a:ext uri="{FF2B5EF4-FFF2-40B4-BE49-F238E27FC236}">
                <a16:creationId xmlns:a16="http://schemas.microsoft.com/office/drawing/2014/main" id="{40A08D0D-AAB3-40E2-9BA6-9EF1C7C9431A}"/>
              </a:ext>
            </a:extLst>
          </p:cNvPr>
          <p:cNvCxnSpPr>
            <a:cxnSpLocks/>
          </p:cNvCxnSpPr>
          <p:nvPr/>
        </p:nvCxnSpPr>
        <p:spPr bwMode="auto">
          <a:xfrm>
            <a:off x="7607839" y="3339593"/>
            <a:ext cx="0" cy="10647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9E94F712-00E8-4035-A0F0-F27113EB69B9}"/>
                  </a:ext>
                </a:extLst>
              </p:cNvPr>
              <p:cNvSpPr txBox="1"/>
              <p:nvPr/>
            </p:nvSpPr>
            <p:spPr>
              <a:xfrm>
                <a:off x="7585051" y="3754904"/>
                <a:ext cx="34481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kumimoji="0" lang="en-US" sz="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kumimoji="0" lang="en-US" sz="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𝑧</m:t>
                      </m:r>
                      <m:r>
                        <a:rPr kumimoji="0" lang="en-US" sz="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ru-RU" sz="800" dirty="0"/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9E94F712-00E8-4035-A0F0-F27113EB6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5051" y="3754904"/>
                <a:ext cx="344814" cy="215444"/>
              </a:xfrm>
              <a:prstGeom prst="rect">
                <a:avLst/>
              </a:prstGeom>
              <a:blipFill>
                <a:blip r:embed="rId9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790BB-AE04-4EAC-8AE0-3217F90FFC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6</a:t>
            </a:fld>
            <a:r>
              <a:rPr lang="en-US"/>
              <a:t>/30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9001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78FB68-6762-440B-94BA-14FB6A6C1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DNN Layers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D838C75-0CB0-46E4-BF61-8BD77BB610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9777" y="803660"/>
                <a:ext cx="4280215" cy="3911231"/>
              </a:xfrm>
            </p:spPr>
            <p:txBody>
              <a:bodyPr/>
              <a:lstStyle/>
              <a:p>
                <a:r>
                  <a:rPr lang="en-US" sz="1600" b="1" dirty="0"/>
                  <a:t>Fully Connected</a:t>
                </a:r>
              </a:p>
              <a:p>
                <a:pPr lvl="1"/>
                <a:r>
                  <a:rPr lang="en-US" sz="1400" dirty="0"/>
                  <a:t>Matrix multiplication </a:t>
                </a:r>
                <a:r>
                  <a:rPr lang="en-US" sz="1200" dirty="0"/>
                  <a:t>(e.g.,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200" dirty="0"/>
                  <a:t>)</a:t>
                </a:r>
              </a:p>
              <a:p>
                <a:r>
                  <a:rPr lang="en-US" sz="1600" b="1" dirty="0"/>
                  <a:t>Convolutional</a:t>
                </a:r>
              </a:p>
              <a:p>
                <a:pPr lvl="1"/>
                <a:r>
                  <a:rPr lang="en-US" sz="1400" dirty="0"/>
                  <a:t>Small matrix multiplication </a:t>
                </a:r>
                <a:r>
                  <a:rPr lang="en-US" sz="1200" dirty="0"/>
                  <a:t>(e.g.,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3∗3,  5∗5</m:t>
                    </m:r>
                  </m:oMath>
                </a14:m>
                <a:r>
                  <a:rPr lang="en-US" sz="1200" dirty="0"/>
                  <a:t>)</a:t>
                </a:r>
                <a:endParaRPr lang="en-US" sz="1400" dirty="0"/>
              </a:p>
              <a:p>
                <a:r>
                  <a:rPr lang="en-US" sz="1600" b="1" dirty="0"/>
                  <a:t>Pooling</a:t>
                </a:r>
              </a:p>
              <a:p>
                <a:pPr lvl="1"/>
                <a:r>
                  <a:rPr lang="en-US" sz="1400" dirty="0"/>
                  <a:t>Max Pooling: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Average Pooling: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endParaRPr lang="en-US" sz="1400" dirty="0"/>
              </a:p>
              <a:p>
                <a:r>
                  <a:rPr lang="en-US" sz="1600" b="1" dirty="0"/>
                  <a:t>Activation</a:t>
                </a:r>
              </a:p>
              <a:p>
                <a:pPr lvl="1"/>
                <a:r>
                  <a:rPr lang="en-US" sz="1400" dirty="0"/>
                  <a:t>Binary: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≥0</m:t>
                            </m:r>
                          </m:e>
                        </m:eqArr>
                      </m:e>
                    </m:d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Rectified Linear Unit (ReLU):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func>
                  </m:oMath>
                </a14:m>
                <a:endParaRPr lang="en-US" sz="1400" b="0" dirty="0"/>
              </a:p>
              <a:p>
                <a:pPr lvl="1"/>
                <a:r>
                  <a:rPr lang="en-US" sz="1400" dirty="0"/>
                  <a:t>Sigmoid: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=1/(1+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Softmax: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/</m:t>
                    </m:r>
                    <m:nary>
                      <m:naryPr>
                        <m:chr m:val="∑"/>
                        <m:supHide m:val="on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D838C75-0CB0-46E4-BF61-8BD77BB610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9777" y="803660"/>
                <a:ext cx="4280215" cy="3911231"/>
              </a:xfrm>
              <a:blipFill>
                <a:blip r:embed="rId2"/>
                <a:stretch>
                  <a:fillRect t="-468" b="-149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Дата 3">
            <a:extLst>
              <a:ext uri="{FF2B5EF4-FFF2-40B4-BE49-F238E27FC236}">
                <a16:creationId xmlns:a16="http://schemas.microsoft.com/office/drawing/2014/main" id="{8CEB652D-2F20-47EE-8F8A-4E61A7EE24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N. Novgorod, 2024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C29388-94AA-4422-8586-153022535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Programming for AI-accelerators: Basics &amp; Architectures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A1C3BE9-597B-4192-8450-EF610621B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461" y="3435846"/>
            <a:ext cx="2982859" cy="1066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B377278-3029-4F21-B5E5-AD0E92A97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8522" y="1491630"/>
            <a:ext cx="1444893" cy="2427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0D4AC34-1B71-4989-99B0-2DE592FEB7AA}"/>
              </a:ext>
            </a:extLst>
          </p:cNvPr>
          <p:cNvSpPr txBox="1"/>
          <p:nvPr/>
        </p:nvSpPr>
        <p:spPr>
          <a:xfrm>
            <a:off x="7539867" y="1242141"/>
            <a:ext cx="15022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+mj-lt"/>
              </a:rPr>
              <a:t>Fully Connected Layer</a:t>
            </a:r>
            <a:endParaRPr lang="ru-RU" sz="1050" dirty="0">
              <a:latin typeface="+mj-lt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9A0E3F0-142D-4E30-8BC3-38AA45267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3223" y="1128322"/>
            <a:ext cx="1846986" cy="1842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83C44C9-3896-4D71-B526-C0F323E92D0A}"/>
              </a:ext>
            </a:extLst>
          </p:cNvPr>
          <p:cNvSpPr txBox="1"/>
          <p:nvPr/>
        </p:nvSpPr>
        <p:spPr>
          <a:xfrm>
            <a:off x="5060300" y="879850"/>
            <a:ext cx="15022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+mj-lt"/>
              </a:rPr>
              <a:t>Convolutional Layer</a:t>
            </a:r>
            <a:endParaRPr lang="ru-RU" sz="1050" dirty="0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E1627E-BF17-4A0D-8969-41A030CBE30F}"/>
              </a:ext>
            </a:extLst>
          </p:cNvPr>
          <p:cNvSpPr txBox="1"/>
          <p:nvPr/>
        </p:nvSpPr>
        <p:spPr>
          <a:xfrm>
            <a:off x="5209789" y="3184580"/>
            <a:ext cx="15022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+mj-lt"/>
              </a:rPr>
              <a:t>Pooling Layer</a:t>
            </a:r>
            <a:endParaRPr lang="ru-RU" sz="1050" dirty="0"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A8692-117B-48B6-BD44-DF4A3B0801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7</a:t>
            </a:fld>
            <a:r>
              <a:rPr lang="en-US"/>
              <a:t>/30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5688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CE2A1C-B31A-415B-9506-E8EBE51F2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5" y="155974"/>
            <a:ext cx="8737750" cy="421481"/>
          </a:xfrm>
        </p:spPr>
        <p:txBody>
          <a:bodyPr/>
          <a:lstStyle/>
          <a:p>
            <a:r>
              <a:rPr lang="en-US" dirty="0"/>
              <a:t>Visual Geometry Group (VGG) DNN Example</a:t>
            </a:r>
            <a:endParaRPr lang="ru-RU" dirty="0"/>
          </a:p>
        </p:txBody>
      </p:sp>
      <p:sp>
        <p:nvSpPr>
          <p:cNvPr id="14" name="Объект 13">
            <a:extLst>
              <a:ext uri="{FF2B5EF4-FFF2-40B4-BE49-F238E27FC236}">
                <a16:creationId xmlns:a16="http://schemas.microsoft.com/office/drawing/2014/main" id="{2B429C0E-DB30-42AA-ABAE-20D8A4D61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642" y="1203598"/>
            <a:ext cx="2707173" cy="2952328"/>
          </a:xfrm>
        </p:spPr>
        <p:txBody>
          <a:bodyPr/>
          <a:lstStyle/>
          <a:p>
            <a:pPr algn="just"/>
            <a:r>
              <a:rPr lang="en-US" sz="1400" dirty="0"/>
              <a:t>VGG i</a:t>
            </a:r>
            <a:r>
              <a:rPr lang="en-US" sz="1400" b="0" i="0" dirty="0">
                <a:solidFill>
                  <a:srgbClr val="333333"/>
                </a:solidFill>
                <a:effectLst/>
              </a:rPr>
              <a:t>s a convolutional neural network model proposed by A. Zisserman and K. Simonyan</a:t>
            </a:r>
          </a:p>
          <a:p>
            <a:pPr algn="just"/>
            <a:r>
              <a:rPr lang="en-US" sz="1400" dirty="0">
                <a:solidFill>
                  <a:srgbClr val="333333"/>
                </a:solidFill>
              </a:rPr>
              <a:t>I</a:t>
            </a:r>
            <a:r>
              <a:rPr lang="en-US" sz="1400" b="0" i="0" dirty="0">
                <a:solidFill>
                  <a:srgbClr val="333333"/>
                </a:solidFill>
                <a:effectLst/>
              </a:rPr>
              <a:t>t achieves almost 92.7% Top-5 test accuracy in </a:t>
            </a:r>
            <a:r>
              <a:rPr lang="en-US" sz="1400" b="0" i="0" dirty="0">
                <a:solidFill>
                  <a:srgbClr val="333333"/>
                </a:solidFill>
                <a:effectLst/>
                <a:hlinkClick r:id="rId2"/>
              </a:rPr>
              <a:t>ImageNet</a:t>
            </a:r>
            <a:r>
              <a:rPr lang="en-US" sz="1400" b="0" i="0" dirty="0">
                <a:solidFill>
                  <a:srgbClr val="333333"/>
                </a:solidFill>
                <a:effectLst/>
              </a:rPr>
              <a:t> – dataset that consists of more than 14 million images belonging to nearly 1000 classes</a:t>
            </a:r>
          </a:p>
          <a:p>
            <a:pPr algn="just"/>
            <a:r>
              <a:rPr lang="en-US" sz="1400" dirty="0"/>
              <a:t>Many convolutional layers mean </a:t>
            </a:r>
            <a:r>
              <a:rPr lang="en-US" sz="1400" b="1" dirty="0"/>
              <a:t>a lot of matrix multiplications </a:t>
            </a:r>
            <a:r>
              <a:rPr lang="en-US" sz="1400" dirty="0"/>
              <a:t>needed</a:t>
            </a:r>
            <a:endParaRPr lang="ru-RU" sz="1400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7FE5D0-68CE-466D-95A3-39C763A3E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4395" y="4806554"/>
            <a:ext cx="1893887" cy="336947"/>
          </a:xfrm>
        </p:spPr>
        <p:txBody>
          <a:bodyPr/>
          <a:lstStyle/>
          <a:p>
            <a:r>
              <a:rPr lang="en-US"/>
              <a:t>N. Novgorod, 2024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560F8B-DD88-4922-9BA6-EE3FE004FD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76543" y="4806554"/>
            <a:ext cx="5318125" cy="336947"/>
          </a:xfrm>
        </p:spPr>
        <p:txBody>
          <a:bodyPr/>
          <a:lstStyle/>
          <a:p>
            <a:r>
              <a:rPr lang="en-US" dirty="0"/>
              <a:t>Programming for AI-accelerators: Basics &amp; Architectures</a:t>
            </a:r>
            <a:endParaRPr lang="ru-RU" dirty="0"/>
          </a:p>
        </p:txBody>
      </p:sp>
      <p:pic>
        <p:nvPicPr>
          <p:cNvPr id="3074" name="Picture 2" descr="VGG-16 layout (Simonyan and Zisserman 2015)">
            <a:extLst>
              <a:ext uri="{FF2B5EF4-FFF2-40B4-BE49-F238E27FC236}">
                <a16:creationId xmlns:a16="http://schemas.microsoft.com/office/drawing/2014/main" id="{9C6EB790-4C84-4161-B393-08667A3D2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506" y="859233"/>
            <a:ext cx="5053077" cy="342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AA36AC-6492-4FDA-81BD-405EBC0105BB}"/>
              </a:ext>
            </a:extLst>
          </p:cNvPr>
          <p:cNvSpPr txBox="1"/>
          <p:nvPr/>
        </p:nvSpPr>
        <p:spPr>
          <a:xfrm>
            <a:off x="3600506" y="4291268"/>
            <a:ext cx="53896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* L. Corallo, A.S. Varde, </a:t>
            </a:r>
            <a:r>
              <a:rPr lang="en-US" sz="700" i="1" dirty="0"/>
              <a:t>Optical Character Recognition and Transcription of Berber Signs from Images in a Low-Resource Language Amazigh</a:t>
            </a:r>
            <a:r>
              <a:rPr lang="en-US" sz="700" dirty="0"/>
              <a:t>,</a:t>
            </a:r>
            <a:br>
              <a:rPr lang="en-US" sz="700" dirty="0"/>
            </a:br>
            <a:r>
              <a:rPr lang="en-US" sz="700" dirty="0"/>
              <a:t>The 37th AAAI Conference on Artificial Intelligence, -2023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9FE7B-5B5B-4DC6-8C3D-E7D9937D7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8</a:t>
            </a:fld>
            <a:r>
              <a:rPr lang="en-US"/>
              <a:t>/30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1315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9E371AC-2E01-4557-9B89-3D63E38A7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858" y="1078032"/>
            <a:ext cx="2464638" cy="350468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2E4DB0-2861-4E5B-86C7-C9ABF3680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&amp; Transformers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31A1D4-B7BD-446C-8C04-08A55137F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77" y="728425"/>
            <a:ext cx="4640255" cy="3837189"/>
          </a:xfrm>
        </p:spPr>
        <p:txBody>
          <a:bodyPr/>
          <a:lstStyle/>
          <a:p>
            <a:pPr algn="just"/>
            <a:r>
              <a:rPr lang="en-US" sz="1600" b="1" dirty="0"/>
              <a:t>Attention</a:t>
            </a:r>
            <a:r>
              <a:rPr lang="en-US" sz="1600" dirty="0"/>
              <a:t> is a technique used in recurrent (RNN) and convolutional (CNN) neural networks to find dependencies between different parts of input and output data</a:t>
            </a:r>
          </a:p>
          <a:p>
            <a:pPr lvl="1" algn="just"/>
            <a:r>
              <a:rPr lang="en-US" sz="1400" dirty="0"/>
              <a:t>intuitively mimics cognitive attention</a:t>
            </a:r>
          </a:p>
          <a:p>
            <a:pPr lvl="1" algn="just"/>
            <a:r>
              <a:rPr lang="en-US" sz="1400" dirty="0"/>
              <a:t>mostly used for natural language processing (NLP)</a:t>
            </a:r>
          </a:p>
          <a:p>
            <a:pPr algn="just"/>
            <a:r>
              <a:rPr lang="en-US" sz="1600" b="1" dirty="0"/>
              <a:t>Transformer</a:t>
            </a:r>
            <a:r>
              <a:rPr lang="en-US" sz="1600" dirty="0"/>
              <a:t> is a DL architecture based on the </a:t>
            </a:r>
            <a:r>
              <a:rPr lang="en-US" sz="1600" i="1" dirty="0"/>
              <a:t>multi-head attention </a:t>
            </a:r>
            <a:r>
              <a:rPr lang="en-US" sz="1600" dirty="0"/>
              <a:t>mechanism</a:t>
            </a:r>
          </a:p>
          <a:p>
            <a:pPr algn="just"/>
            <a:r>
              <a:rPr lang="en-US" sz="1600" b="1" dirty="0"/>
              <a:t>Large Language Model </a:t>
            </a:r>
            <a:r>
              <a:rPr lang="en-US" sz="1600" dirty="0"/>
              <a:t>(LLM) is based on </a:t>
            </a:r>
            <a:r>
              <a:rPr lang="en-US" sz="1600" i="1" dirty="0"/>
              <a:t>transformers</a:t>
            </a:r>
            <a:r>
              <a:rPr lang="en-US" sz="1600" dirty="0"/>
              <a:t> architecture and 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notable for its ability to achieve general-purpose language understanding and generation</a:t>
            </a:r>
          </a:p>
          <a:p>
            <a:pPr lvl="1" algn="just"/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</a:rPr>
              <a:t>examples are OpenAI’s GPT, Google’s PaLM, Meta’s LLaMA, etc.</a:t>
            </a:r>
          </a:p>
          <a:p>
            <a:pPr lvl="1" algn="just"/>
            <a:r>
              <a:rPr lang="en-US" sz="1400" b="1" dirty="0">
                <a:solidFill>
                  <a:srgbClr val="C00000"/>
                </a:solidFill>
              </a:rPr>
              <a:t>requires huge amount of computations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8D3452D-8A15-4533-B3B1-0AC779F96F2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N. Novgorod, 2024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9EB3BDD-B5CD-4793-93BF-945D519D22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Programming for AI-accelerators: Basics &amp; Architectures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BF48BF3-C6AA-4F3E-9C85-BEDF5F6ED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583" y="1135022"/>
            <a:ext cx="988999" cy="14296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4396BFE-8CC2-4108-AB91-0290CFB07FF3}"/>
              </a:ext>
            </a:extLst>
          </p:cNvPr>
          <p:cNvSpPr txBox="1"/>
          <p:nvPr/>
        </p:nvSpPr>
        <p:spPr>
          <a:xfrm>
            <a:off x="5165010" y="736504"/>
            <a:ext cx="1296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+mj-lt"/>
              </a:rPr>
              <a:t>Scaled Dot-Product</a:t>
            </a:r>
          </a:p>
          <a:p>
            <a:pPr algn="ctr"/>
            <a:r>
              <a:rPr lang="en-US" sz="1000" dirty="0">
                <a:latin typeface="+mj-lt"/>
              </a:rPr>
              <a:t>Attention*</a:t>
            </a:r>
            <a:endParaRPr lang="ru-RU" sz="1000" dirty="0">
              <a:latin typeface="+mj-lt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A783351-88E0-407B-A4E6-991C507F8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0270" y="3112179"/>
            <a:ext cx="1205627" cy="14534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D8BEE4-893F-45A0-BE92-462AFA6A73B6}"/>
              </a:ext>
            </a:extLst>
          </p:cNvPr>
          <p:cNvSpPr txBox="1"/>
          <p:nvPr/>
        </p:nvSpPr>
        <p:spPr>
          <a:xfrm>
            <a:off x="5417039" y="2715252"/>
            <a:ext cx="7920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+mj-lt"/>
              </a:rPr>
              <a:t>Multi-head</a:t>
            </a:r>
          </a:p>
          <a:p>
            <a:pPr algn="ctr"/>
            <a:r>
              <a:rPr lang="en-US" sz="1000" dirty="0">
                <a:latin typeface="+mj-lt"/>
              </a:rPr>
              <a:t>Attention</a:t>
            </a:r>
            <a:endParaRPr lang="ru-RU" sz="1000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9F44B6-0C4B-4F8F-87B2-E2B8FFCB1ACD}"/>
              </a:ext>
            </a:extLst>
          </p:cNvPr>
          <p:cNvSpPr txBox="1"/>
          <p:nvPr/>
        </p:nvSpPr>
        <p:spPr>
          <a:xfrm>
            <a:off x="7156105" y="731041"/>
            <a:ext cx="1296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+mj-lt"/>
              </a:rPr>
              <a:t>Transformer</a:t>
            </a:r>
          </a:p>
          <a:p>
            <a:pPr algn="ctr"/>
            <a:r>
              <a:rPr lang="en-US" sz="1000" dirty="0">
                <a:latin typeface="+mj-lt"/>
              </a:rPr>
              <a:t>Architecture*</a:t>
            </a:r>
            <a:endParaRPr lang="ru-RU" sz="1000" dirty="0">
              <a:latin typeface="+mj-lt"/>
            </a:endParaRPr>
          </a:p>
        </p:txBody>
      </p:sp>
      <p:sp>
        <p:nvSpPr>
          <p:cNvPr id="20" name="Левая круглая скобка 19">
            <a:extLst>
              <a:ext uri="{FF2B5EF4-FFF2-40B4-BE49-F238E27FC236}">
                <a16:creationId xmlns:a16="http://schemas.microsoft.com/office/drawing/2014/main" id="{8D512CC1-437D-45A2-AE09-F6838FF83711}"/>
              </a:ext>
            </a:extLst>
          </p:cNvPr>
          <p:cNvSpPr/>
          <p:nvPr/>
        </p:nvSpPr>
        <p:spPr bwMode="auto">
          <a:xfrm>
            <a:off x="5375662" y="1131151"/>
            <a:ext cx="98456" cy="1429642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cxnSp>
        <p:nvCxnSpPr>
          <p:cNvPr id="22" name="Соединитель: уступ 21">
            <a:extLst>
              <a:ext uri="{FF2B5EF4-FFF2-40B4-BE49-F238E27FC236}">
                <a16:creationId xmlns:a16="http://schemas.microsoft.com/office/drawing/2014/main" id="{807B27FC-EE78-4A1E-AED0-6B166447DC69}"/>
              </a:ext>
            </a:extLst>
          </p:cNvPr>
          <p:cNvCxnSpPr>
            <a:cxnSpLocks/>
          </p:cNvCxnSpPr>
          <p:nvPr/>
        </p:nvCxnSpPr>
        <p:spPr bwMode="auto">
          <a:xfrm rot="10800000" flipV="1">
            <a:off x="5269807" y="1845971"/>
            <a:ext cx="108313" cy="1992925"/>
          </a:xfrm>
          <a:prstGeom prst="bentConnector3">
            <a:avLst>
              <a:gd name="adj1" fmla="val 311055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38" name="Левая круглая скобка 37">
            <a:extLst>
              <a:ext uri="{FF2B5EF4-FFF2-40B4-BE49-F238E27FC236}">
                <a16:creationId xmlns:a16="http://schemas.microsoft.com/office/drawing/2014/main" id="{E7D8C357-6BC1-4F36-B259-017A7553828B}"/>
              </a:ext>
            </a:extLst>
          </p:cNvPr>
          <p:cNvSpPr/>
          <p:nvPr/>
        </p:nvSpPr>
        <p:spPr bwMode="auto">
          <a:xfrm rot="10800000">
            <a:off x="6356360" y="3112179"/>
            <a:ext cx="98456" cy="1429642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01DE5DCD-71D4-4C28-B47C-644AA1714CF0}"/>
              </a:ext>
            </a:extLst>
          </p:cNvPr>
          <p:cNvCxnSpPr>
            <a:cxnSpLocks/>
          </p:cNvCxnSpPr>
          <p:nvPr/>
        </p:nvCxnSpPr>
        <p:spPr bwMode="auto">
          <a:xfrm>
            <a:off x="6444208" y="3851059"/>
            <a:ext cx="12765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Соединитель: уступ 48">
            <a:extLst>
              <a:ext uri="{FF2B5EF4-FFF2-40B4-BE49-F238E27FC236}">
                <a16:creationId xmlns:a16="http://schemas.microsoft.com/office/drawing/2014/main" id="{EB72E6FB-A7E3-49BA-A567-15D3B36EEEAF}"/>
              </a:ext>
            </a:extLst>
          </p:cNvPr>
          <p:cNvCxnSpPr>
            <a:cxnSpLocks/>
          </p:cNvCxnSpPr>
          <p:nvPr/>
        </p:nvCxnSpPr>
        <p:spPr bwMode="auto">
          <a:xfrm rot="5400000" flipH="1" flipV="1">
            <a:off x="6441812" y="3416615"/>
            <a:ext cx="564490" cy="304398"/>
          </a:xfrm>
          <a:prstGeom prst="bentConnector3">
            <a:avLst>
              <a:gd name="adj1" fmla="val 100236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CAF4F47-0F64-4A39-8B0D-F805AA3610A3}"/>
              </a:ext>
            </a:extLst>
          </p:cNvPr>
          <p:cNvSpPr txBox="1"/>
          <p:nvPr/>
        </p:nvSpPr>
        <p:spPr>
          <a:xfrm>
            <a:off x="1353790" y="4570477"/>
            <a:ext cx="763637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* A. Vaswani, N. Shazeer, N. Parmar, J. Uszkoreit, L. Jones, A.N. Gomez, L. Kaiser, I. Polosukhin, </a:t>
            </a:r>
            <a:r>
              <a:rPr lang="en-US" sz="700" i="1" dirty="0"/>
              <a:t>Attention Is All You Need</a:t>
            </a:r>
            <a:r>
              <a:rPr lang="en-US" sz="700" dirty="0"/>
              <a:t>, 31st Conference on Neural Information Processing Systems (NIPS 2017), -2017</a:t>
            </a:r>
            <a:endParaRPr lang="ru-RU" sz="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FBAD47-8E6E-4F98-A41F-4D14CD5E52D3}"/>
              </a:ext>
            </a:extLst>
          </p:cNvPr>
          <p:cNvSpPr txBox="1"/>
          <p:nvPr/>
        </p:nvSpPr>
        <p:spPr>
          <a:xfrm>
            <a:off x="8142662" y="55492"/>
            <a:ext cx="76815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Q – query</a:t>
            </a:r>
          </a:p>
          <a:p>
            <a:r>
              <a:rPr lang="en-US" sz="1100" dirty="0"/>
              <a:t>K – key</a:t>
            </a:r>
          </a:p>
          <a:p>
            <a:r>
              <a:rPr lang="en-US" sz="1100" dirty="0"/>
              <a:t>V – value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9FFE3BF-6A7F-4ADB-B93E-763B4E59B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9</a:t>
            </a:fld>
            <a:r>
              <a:rPr lang="en-US"/>
              <a:t>/30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5427328"/>
      </p:ext>
    </p:extLst>
  </p:cSld>
  <p:clrMapOvr>
    <a:masterClrMapping/>
  </p:clrMapOvr>
</p:sld>
</file>

<file path=ppt/theme/theme1.xml><?xml version="1.0" encoding="utf-8"?>
<a:theme xmlns:a="http://schemas.openxmlformats.org/drawingml/2006/main" name="1_itlab">
  <a:themeElements>
    <a:clrScheme name="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Оформление по умолчанию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Bernard MT Condensed" pitchFamily="18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Bernard MT Condensed" pitchFamily="18" charset="0"/>
            <a:cs typeface="Arial" pitchFamily="34" charset="0"/>
          </a:defRPr>
        </a:defPPr>
      </a:lstStyle>
    </a:lnDef>
  </a:objectDefaults>
  <a:extraClrSchemeLst>
    <a:extraClrScheme>
      <a:clrScheme name="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3482</Words>
  <Application>Microsoft Office PowerPoint</Application>
  <PresentationFormat>On-screen Show (16:9)</PresentationFormat>
  <Paragraphs>513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Arial</vt:lpstr>
      <vt:lpstr>Bernard MT Condensed</vt:lpstr>
      <vt:lpstr>Book Antiqua</vt:lpstr>
      <vt:lpstr>Bookman Old Style</vt:lpstr>
      <vt:lpstr>Cambria Math</vt:lpstr>
      <vt:lpstr>Consolas</vt:lpstr>
      <vt:lpstr>Courier New</vt:lpstr>
      <vt:lpstr>Times New Roman</vt:lpstr>
      <vt:lpstr>Wingdings</vt:lpstr>
      <vt:lpstr>1_itlab</vt:lpstr>
      <vt:lpstr>PowerPoint Presentation</vt:lpstr>
      <vt:lpstr>Contents</vt:lpstr>
      <vt:lpstr>Overview of Artificial Intelligence</vt:lpstr>
      <vt:lpstr>Overview of Artificial Intelligence (AI)</vt:lpstr>
      <vt:lpstr>AI Methods &amp; Approaches</vt:lpstr>
      <vt:lpstr>Deep Neural Networks &amp; Deep Learning</vt:lpstr>
      <vt:lpstr>DNN Layers</vt:lpstr>
      <vt:lpstr>Visual Geometry Group (VGG) DNN Example</vt:lpstr>
      <vt:lpstr>Attention &amp; Transformers</vt:lpstr>
      <vt:lpstr>AI Programming Models</vt:lpstr>
      <vt:lpstr>AI Software Stack</vt:lpstr>
      <vt:lpstr>Domain Specific Languages (DSL)</vt:lpstr>
      <vt:lpstr>Scalar Code &amp; Multithreading</vt:lpstr>
      <vt:lpstr>SIMD* Model</vt:lpstr>
      <vt:lpstr>SIMT* Model</vt:lpstr>
      <vt:lpstr>Modern Chips Architecture</vt:lpstr>
      <vt:lpstr>Intel Meteor Lake SOC (2023)</vt:lpstr>
      <vt:lpstr>Modern CPU Architecture: Intel Meteor Lake (2023)</vt:lpstr>
      <vt:lpstr>CPU vs. GPU*</vt:lpstr>
      <vt:lpstr>Modern GPU Architecture: Intel Ponte Vecchio (2023)</vt:lpstr>
      <vt:lpstr>Modern GPU Architecture: NVidia Hopper (2022)</vt:lpstr>
      <vt:lpstr>CPU vs. GPU: Performance*</vt:lpstr>
      <vt:lpstr>Modern NPU Architecture: Intel Meteor Lake (2023)</vt:lpstr>
      <vt:lpstr>Modern NPU Architecture: Google TPU V5e (2023)</vt:lpstr>
      <vt:lpstr>Modern NPU Architecture: Huawei Ascend 910 (2019)</vt:lpstr>
      <vt:lpstr>GPU vs. NPU</vt:lpstr>
      <vt:lpstr>Summary</vt:lpstr>
      <vt:lpstr>What Is Next?</vt:lpstr>
      <vt:lpstr>References</vt:lpstr>
      <vt:lpstr>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Технологии программирования.  Курс на базе  Microsoft Solutions Framework</dc:title>
  <dc:creator/>
  <cp:lastModifiedBy/>
  <cp:revision>16</cp:revision>
  <cp:lastPrinted>1900-12-31T20:00:00Z</cp:lastPrinted>
  <dcterms:created xsi:type="dcterms:W3CDTF">1900-12-31T20:00:00Z</dcterms:created>
  <dcterms:modified xsi:type="dcterms:W3CDTF">2024-04-22T05:51:12Z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_2015_ms_pID_725343">
    <vt:lpwstr>(2)bAscQe2jupQnLzWzd2vlOAaPZW/Kpwsj5YiRCPC6J7HIkbZRie07rEslXZPH/WpRSUBEiyj1
cAFrEVbKgNwcaYMmRBuvEDCBdv1MTnMzQofoex6yUzGRTUrOPn3k7MHi/+edPZiU/tMLYvEW
4gEU98jt7j2HLsDk+b7rSBIqFBijbbqqED3CrfuGDvzX/7/95uqDxmAP20ycSDRnblPr0ODY
xoO8GsPxWbL95+h4vk</vt:lpwstr>
  </property>
  <property fmtid="{D5CDD505-2E9C-101B-9397-08002B2CF9AE}" pid="4" name="_2015_ms_pID_7253431">
    <vt:lpwstr>bduCZ0irm6mBnJkHTLWRKA43/oZCw3YXXG7EKULDBK7zRsdshsKogk
f81K0xPtbCgMlX5+nEzSyWcfl0loFPmkvYCYKfKIzZuHkn50ucVA7ggOmZSjMjICMdSTdmja
babx1TzxnDIHboOYVCNRNi+dDVZebF+tRNRzSQTobdY//2+5z2IiqK+sZtTN98imIc0=</vt:lpwstr>
  </property>
</Properties>
</file>